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1"/>
  </p:notesMasterIdLst>
  <p:sldIdLst>
    <p:sldId id="508" r:id="rId2"/>
    <p:sldId id="263" r:id="rId3"/>
    <p:sldId id="506" r:id="rId4"/>
    <p:sldId id="265" r:id="rId5"/>
    <p:sldId id="278" r:id="rId6"/>
    <p:sldId id="288" r:id="rId7"/>
    <p:sldId id="279" r:id="rId8"/>
    <p:sldId id="287" r:id="rId9"/>
    <p:sldId id="285" r:id="rId10"/>
    <p:sldId id="286" r:id="rId11"/>
    <p:sldId id="352" r:id="rId12"/>
    <p:sldId id="280" r:id="rId13"/>
    <p:sldId id="289" r:id="rId14"/>
    <p:sldId id="290" r:id="rId15"/>
    <p:sldId id="291" r:id="rId16"/>
    <p:sldId id="295" r:id="rId17"/>
    <p:sldId id="292" r:id="rId18"/>
    <p:sldId id="305" r:id="rId19"/>
    <p:sldId id="293" r:id="rId20"/>
    <p:sldId id="296" r:id="rId21"/>
    <p:sldId id="294" r:id="rId22"/>
    <p:sldId id="297" r:id="rId23"/>
    <p:sldId id="298" r:id="rId24"/>
    <p:sldId id="300" r:id="rId25"/>
    <p:sldId id="302" r:id="rId26"/>
    <p:sldId id="301" r:id="rId27"/>
    <p:sldId id="304" r:id="rId28"/>
    <p:sldId id="303" r:id="rId29"/>
    <p:sldId id="299" r:id="rId30"/>
    <p:sldId id="306" r:id="rId31"/>
    <p:sldId id="307" r:id="rId32"/>
    <p:sldId id="308" r:id="rId33"/>
    <p:sldId id="309" r:id="rId34"/>
    <p:sldId id="509" r:id="rId35"/>
    <p:sldId id="332" r:id="rId36"/>
    <p:sldId id="341" r:id="rId37"/>
    <p:sldId id="510" r:id="rId38"/>
    <p:sldId id="515" r:id="rId39"/>
    <p:sldId id="511" r:id="rId40"/>
    <p:sldId id="517" r:id="rId41"/>
    <p:sldId id="333" r:id="rId42"/>
    <p:sldId id="340" r:id="rId43"/>
    <p:sldId id="516" r:id="rId44"/>
    <p:sldId id="334" r:id="rId45"/>
    <p:sldId id="339" r:id="rId46"/>
    <p:sldId id="344" r:id="rId47"/>
    <p:sldId id="514" r:id="rId48"/>
    <p:sldId id="512" r:id="rId49"/>
    <p:sldId id="338" r:id="rId50"/>
    <p:sldId id="518" r:id="rId51"/>
    <p:sldId id="519" r:id="rId52"/>
    <p:sldId id="345" r:id="rId53"/>
    <p:sldId id="347" r:id="rId54"/>
    <p:sldId id="348" r:id="rId55"/>
    <p:sldId id="513" r:id="rId56"/>
    <p:sldId id="336" r:id="rId57"/>
    <p:sldId id="337" r:id="rId58"/>
    <p:sldId id="349" r:id="rId59"/>
    <p:sldId id="505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2FF"/>
    <a:srgbClr val="FFBE3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6327"/>
  </p:normalViewPr>
  <p:slideViewPr>
    <p:cSldViewPr snapToGrid="0">
      <p:cViewPr varScale="1">
        <p:scale>
          <a:sx n="171" d="100"/>
          <a:sy n="171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During training, decoder output y hat at each decoding time step</a:t>
            </a:r>
          </a:p>
          <a:p>
            <a:r>
              <a:rPr kumimoji="1" lang="en-US" altLang="zh-TW" dirty="0"/>
              <a:t>With the ground truth input the produce the output token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B6FA3-6A5C-4F42-A62F-1E0AEA80CC2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947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However, during testing, the output y hat at each time step will be directly feed to the next time step as input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B6FA3-6A5C-4F42-A62F-1E0AEA80CC2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48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3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894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433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273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5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494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9gcGDu93J9rFY1s5xvoFE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0.png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0.png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24" Type="http://schemas.openxmlformats.org/officeDocument/2006/relationships/image" Target="../media/image95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6.png"/><Relationship Id="rId24" Type="http://schemas.openxmlformats.org/officeDocument/2006/relationships/image" Target="../media/image97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9.png"/><Relationship Id="rId24" Type="http://schemas.openxmlformats.org/officeDocument/2006/relationships/image" Target="../media/image10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Decoding</a:t>
            </a:r>
            <a:r>
              <a:rPr kumimoji="1" lang="zh-TW" altLang="en-US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Strategies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2025/03/31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NLP_0331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CBC92-F134-0540-8676-38FF7533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Teacher Forcing – Testing Time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BCECF-4DEC-5D4F-B1A8-5D6FE66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10</a:t>
            </a:fld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5851F64-08AB-AD44-99A1-CAD187DBDF2A}"/>
              </a:ext>
            </a:extLst>
          </p:cNvPr>
          <p:cNvSpPr txBox="1"/>
          <p:nvPr/>
        </p:nvSpPr>
        <p:spPr>
          <a:xfrm>
            <a:off x="1313682" y="1908237"/>
            <a:ext cx="26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During testing: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0287673B-ECCD-8449-BED4-A3F511F56C09}"/>
              </a:ext>
            </a:extLst>
          </p:cNvPr>
          <p:cNvSpPr/>
          <p:nvPr/>
        </p:nvSpPr>
        <p:spPr>
          <a:xfrm>
            <a:off x="1313682" y="4182868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E40B88B-DEF5-0445-B31B-4A6E98DDE3E5}"/>
              </a:ext>
            </a:extLst>
          </p:cNvPr>
          <p:cNvSpPr txBox="1"/>
          <p:nvPr/>
        </p:nvSpPr>
        <p:spPr>
          <a:xfrm>
            <a:off x="1365211" y="5985257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75DFBA1-2FD4-EC41-9A7C-F93C7160DA4E}"/>
              </a:ext>
            </a:extLst>
          </p:cNvPr>
          <p:cNvCxnSpPr>
            <a:cxnSpLocks/>
          </p:cNvCxnSpPr>
          <p:nvPr/>
        </p:nvCxnSpPr>
        <p:spPr>
          <a:xfrm flipV="1">
            <a:off x="1677723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28C08EB6-DB4E-D843-B51C-7BBF2755AB9F}"/>
              </a:ext>
            </a:extLst>
          </p:cNvPr>
          <p:cNvCxnSpPr>
            <a:cxnSpLocks/>
          </p:cNvCxnSpPr>
          <p:nvPr/>
        </p:nvCxnSpPr>
        <p:spPr>
          <a:xfrm flipV="1">
            <a:off x="2400138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A909D22B-434B-AD44-9B2F-EC93BD1C53C7}"/>
              </a:ext>
            </a:extLst>
          </p:cNvPr>
          <p:cNvCxnSpPr>
            <a:cxnSpLocks/>
          </p:cNvCxnSpPr>
          <p:nvPr/>
        </p:nvCxnSpPr>
        <p:spPr>
          <a:xfrm flipV="1">
            <a:off x="5327413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4A58823A-BEC9-F141-81F6-F8051D423454}"/>
              </a:ext>
            </a:extLst>
          </p:cNvPr>
          <p:cNvCxnSpPr>
            <a:cxnSpLocks/>
          </p:cNvCxnSpPr>
          <p:nvPr/>
        </p:nvCxnSpPr>
        <p:spPr>
          <a:xfrm flipV="1">
            <a:off x="4604998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27DA5170-49EF-0B43-B28B-0B57A773E828}"/>
              </a:ext>
            </a:extLst>
          </p:cNvPr>
          <p:cNvSpPr/>
          <p:nvPr/>
        </p:nvSpPr>
        <p:spPr>
          <a:xfrm>
            <a:off x="1400119" y="5527284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93072D1-B430-814D-A9F5-015836087991}"/>
              </a:ext>
            </a:extLst>
          </p:cNvPr>
          <p:cNvCxnSpPr>
            <a:cxnSpLocks/>
          </p:cNvCxnSpPr>
          <p:nvPr/>
        </p:nvCxnSpPr>
        <p:spPr>
          <a:xfrm flipV="1">
            <a:off x="1677723" y="52257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CB6C364B-2F8B-1B43-9AFB-FDDF0556A0D7}"/>
              </a:ext>
            </a:extLst>
          </p:cNvPr>
          <p:cNvCxnSpPr>
            <a:cxnSpLocks/>
          </p:cNvCxnSpPr>
          <p:nvPr/>
        </p:nvCxnSpPr>
        <p:spPr>
          <a:xfrm flipV="1">
            <a:off x="2400137" y="52257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32317DE1-8ABD-FF46-B4AC-9B507AD08A00}"/>
              </a:ext>
            </a:extLst>
          </p:cNvPr>
          <p:cNvCxnSpPr>
            <a:cxnSpLocks/>
          </p:cNvCxnSpPr>
          <p:nvPr/>
        </p:nvCxnSpPr>
        <p:spPr>
          <a:xfrm flipV="1">
            <a:off x="4604997" y="522222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4CE9547-46BC-A943-91C2-2BDFB2948DF5}"/>
              </a:ext>
            </a:extLst>
          </p:cNvPr>
          <p:cNvCxnSpPr>
            <a:cxnSpLocks/>
          </p:cNvCxnSpPr>
          <p:nvPr/>
        </p:nvCxnSpPr>
        <p:spPr>
          <a:xfrm flipV="1">
            <a:off x="5327411" y="522222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8AB5402-A827-494E-A112-D3F1DCB0844E}"/>
              </a:ext>
            </a:extLst>
          </p:cNvPr>
          <p:cNvSpPr txBox="1"/>
          <p:nvPr/>
        </p:nvSpPr>
        <p:spPr>
          <a:xfrm>
            <a:off x="3179078" y="541850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圓角矩形 91">
                <a:extLst>
                  <a:ext uri="{FF2B5EF4-FFF2-40B4-BE49-F238E27FC236}">
                    <a16:creationId xmlns:a16="http://schemas.microsoft.com/office/drawing/2014/main" id="{49869F45-A712-194B-82CB-772B6B029F44}"/>
                  </a:ext>
                </a:extLst>
              </p:cNvPr>
              <p:cNvSpPr/>
              <p:nvPr/>
            </p:nvSpPr>
            <p:spPr>
              <a:xfrm>
                <a:off x="4330087" y="3357605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圓角矩形 91">
                <a:extLst>
                  <a:ext uri="{FF2B5EF4-FFF2-40B4-BE49-F238E27FC236}">
                    <a16:creationId xmlns:a16="http://schemas.microsoft.com/office/drawing/2014/main" id="{49869F45-A712-194B-82CB-772B6B029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87" y="3357605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圓角矩形 92">
                <a:extLst>
                  <a:ext uri="{FF2B5EF4-FFF2-40B4-BE49-F238E27FC236}">
                    <a16:creationId xmlns:a16="http://schemas.microsoft.com/office/drawing/2014/main" id="{AA39E56D-0579-CE48-BBEF-705C5FC33294}"/>
                  </a:ext>
                </a:extLst>
              </p:cNvPr>
              <p:cNvSpPr/>
              <p:nvPr/>
            </p:nvSpPr>
            <p:spPr>
              <a:xfrm>
                <a:off x="5052501" y="335554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圓角矩形 92">
                <a:extLst>
                  <a:ext uri="{FF2B5EF4-FFF2-40B4-BE49-F238E27FC236}">
                    <a16:creationId xmlns:a16="http://schemas.microsoft.com/office/drawing/2014/main" id="{AA39E56D-0579-CE48-BBEF-705C5FC3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355540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圓角矩形 93">
                <a:extLst>
                  <a:ext uri="{FF2B5EF4-FFF2-40B4-BE49-F238E27FC236}">
                    <a16:creationId xmlns:a16="http://schemas.microsoft.com/office/drawing/2014/main" id="{319B7B34-E254-FE43-A6BF-19764741CE85}"/>
                  </a:ext>
                </a:extLst>
              </p:cNvPr>
              <p:cNvSpPr/>
              <p:nvPr/>
            </p:nvSpPr>
            <p:spPr>
              <a:xfrm>
                <a:off x="1400119" y="334494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圓角矩形 93">
                <a:extLst>
                  <a:ext uri="{FF2B5EF4-FFF2-40B4-BE49-F238E27FC236}">
                    <a16:creationId xmlns:a16="http://schemas.microsoft.com/office/drawing/2014/main" id="{319B7B34-E254-FE43-A6BF-19764741C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3344948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圓角矩形 94">
                <a:extLst>
                  <a:ext uri="{FF2B5EF4-FFF2-40B4-BE49-F238E27FC236}">
                    <a16:creationId xmlns:a16="http://schemas.microsoft.com/office/drawing/2014/main" id="{97CC34E6-D2D5-A048-9609-DDD49058FB73}"/>
                  </a:ext>
                </a:extLst>
              </p:cNvPr>
              <p:cNvSpPr/>
              <p:nvPr/>
            </p:nvSpPr>
            <p:spPr>
              <a:xfrm>
                <a:off x="2129173" y="335476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圓角矩形 94">
                <a:extLst>
                  <a:ext uri="{FF2B5EF4-FFF2-40B4-BE49-F238E27FC236}">
                    <a16:creationId xmlns:a16="http://schemas.microsoft.com/office/drawing/2014/main" id="{97CC34E6-D2D5-A048-9609-DDD49058F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3" y="3354764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圓角矩形 95">
                <a:extLst>
                  <a:ext uri="{FF2B5EF4-FFF2-40B4-BE49-F238E27FC236}">
                    <a16:creationId xmlns:a16="http://schemas.microsoft.com/office/drawing/2014/main" id="{998D21DD-5B44-0143-BB82-4FE5417E7B4A}"/>
                  </a:ext>
                </a:extLst>
              </p:cNvPr>
              <p:cNvSpPr/>
              <p:nvPr/>
            </p:nvSpPr>
            <p:spPr>
              <a:xfrm>
                <a:off x="2119314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圓角矩形 95">
                <a:extLst>
                  <a:ext uri="{FF2B5EF4-FFF2-40B4-BE49-F238E27FC236}">
                    <a16:creationId xmlns:a16="http://schemas.microsoft.com/office/drawing/2014/main" id="{998D21DD-5B44-0143-BB82-4FE5417E7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14" y="5527284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圓角矩形 96">
                <a:extLst>
                  <a:ext uri="{FF2B5EF4-FFF2-40B4-BE49-F238E27FC236}">
                    <a16:creationId xmlns:a16="http://schemas.microsoft.com/office/drawing/2014/main" id="{350AE83B-9D23-584B-BCAA-989124E37F49}"/>
                  </a:ext>
                </a:extLst>
              </p:cNvPr>
              <p:cNvSpPr/>
              <p:nvPr/>
            </p:nvSpPr>
            <p:spPr>
              <a:xfrm>
                <a:off x="4322280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圓角矩形 96">
                <a:extLst>
                  <a:ext uri="{FF2B5EF4-FFF2-40B4-BE49-F238E27FC236}">
                    <a16:creationId xmlns:a16="http://schemas.microsoft.com/office/drawing/2014/main" id="{350AE83B-9D23-584B-BCAA-989124E37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280" y="5527284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圓角矩形 97">
                <a:extLst>
                  <a:ext uri="{FF2B5EF4-FFF2-40B4-BE49-F238E27FC236}">
                    <a16:creationId xmlns:a16="http://schemas.microsoft.com/office/drawing/2014/main" id="{C5E98198-9B43-1D40-987A-F8BE64B81451}"/>
                  </a:ext>
                </a:extLst>
              </p:cNvPr>
              <p:cNvSpPr/>
              <p:nvPr/>
            </p:nvSpPr>
            <p:spPr>
              <a:xfrm>
                <a:off x="5044692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圓角矩形 97">
                <a:extLst>
                  <a:ext uri="{FF2B5EF4-FFF2-40B4-BE49-F238E27FC236}">
                    <a16:creationId xmlns:a16="http://schemas.microsoft.com/office/drawing/2014/main" id="{C5E98198-9B43-1D40-987A-F8BE64B81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92" y="5527284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9B5575B0-141B-7B40-A9B9-47C8C0D1B0D4}"/>
              </a:ext>
            </a:extLst>
          </p:cNvPr>
          <p:cNvCxnSpPr/>
          <p:nvPr/>
        </p:nvCxnSpPr>
        <p:spPr>
          <a:xfrm>
            <a:off x="1946037" y="3878115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F7398AD7-B04F-B941-AF8E-BE396B421370}"/>
              </a:ext>
            </a:extLst>
          </p:cNvPr>
          <p:cNvCxnSpPr/>
          <p:nvPr/>
        </p:nvCxnSpPr>
        <p:spPr>
          <a:xfrm>
            <a:off x="2664758" y="3923924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673E9BEA-BE81-234F-8653-E7F83617449F}"/>
              </a:ext>
            </a:extLst>
          </p:cNvPr>
          <p:cNvCxnSpPr/>
          <p:nvPr/>
        </p:nvCxnSpPr>
        <p:spPr>
          <a:xfrm>
            <a:off x="4096363" y="3878114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FB520371-17D5-2441-B981-EFC973D77CBF}"/>
              </a:ext>
            </a:extLst>
          </p:cNvPr>
          <p:cNvCxnSpPr/>
          <p:nvPr/>
        </p:nvCxnSpPr>
        <p:spPr>
          <a:xfrm>
            <a:off x="4874584" y="3912296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1573A0C-CA9C-1E42-AE35-1CCAF17A97D7}"/>
              </a:ext>
            </a:extLst>
          </p:cNvPr>
          <p:cNvSpPr txBox="1"/>
          <p:nvPr/>
        </p:nvSpPr>
        <p:spPr>
          <a:xfrm>
            <a:off x="3176696" y="3278079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2CB24DD4-EC8B-DA4A-B588-E038060FC25A}"/>
              </a:ext>
            </a:extLst>
          </p:cNvPr>
          <p:cNvSpPr txBox="1"/>
          <p:nvPr/>
        </p:nvSpPr>
        <p:spPr>
          <a:xfrm>
            <a:off x="2626420" y="270804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265B0A-197C-71A6-1D88-26C3AD0A3956}"/>
              </a:ext>
            </a:extLst>
          </p:cNvPr>
          <p:cNvSpPr txBox="1"/>
          <p:nvPr/>
        </p:nvSpPr>
        <p:spPr>
          <a:xfrm>
            <a:off x="6531001" y="2630625"/>
            <a:ext cx="436374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Advantage: stabilize training and increase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Question: </a:t>
            </a:r>
            <a:r>
              <a:rPr kumimoji="1" lang="en-US" altLang="zh-TW" sz="2400" dirty="0">
                <a:solidFill>
                  <a:srgbClr val="FF0000"/>
                </a:solidFill>
              </a:rPr>
              <a:t>How does the next word be determined?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259A14-1172-B72F-82A9-5F2F4666875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17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008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Decoding Strategies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919598-F59B-45C4-7FB7-8DF7C89F5441}"/>
              </a:ext>
            </a:extLst>
          </p:cNvPr>
          <p:cNvSpPr txBox="1"/>
          <p:nvPr/>
        </p:nvSpPr>
        <p:spPr>
          <a:xfrm>
            <a:off x="4785362" y="2205990"/>
            <a:ext cx="374904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Beam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Top-k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Top-p Sampling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12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AF15D-D741-F37D-5052-0CD3B5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77902-BEE6-BEEF-7CEE-D3FCF61B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132690B-9236-67B2-F48F-79EEABD102C9}"/>
              </a:ext>
            </a:extLst>
          </p:cNvPr>
          <p:cNvSpPr/>
          <p:nvPr/>
        </p:nvSpPr>
        <p:spPr>
          <a:xfrm>
            <a:off x="3879329" y="4271647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D41496-3B9F-B583-407F-DC425B1486BB}"/>
              </a:ext>
            </a:extLst>
          </p:cNvPr>
          <p:cNvSpPr txBox="1"/>
          <p:nvPr/>
        </p:nvSpPr>
        <p:spPr>
          <a:xfrm>
            <a:off x="4040690" y="6086999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38097AD-3269-A0E5-9011-EC69C9E3EC2C}"/>
              </a:ext>
            </a:extLst>
          </p:cNvPr>
          <p:cNvCxnSpPr>
            <a:cxnSpLocks/>
          </p:cNvCxnSpPr>
          <p:nvPr/>
        </p:nvCxnSpPr>
        <p:spPr>
          <a:xfrm flipV="1">
            <a:off x="4335263" y="3971275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1E477DB-0D4C-5F1B-BA63-B25A855350E3}"/>
              </a:ext>
            </a:extLst>
          </p:cNvPr>
          <p:cNvCxnSpPr>
            <a:cxnSpLocks/>
          </p:cNvCxnSpPr>
          <p:nvPr/>
        </p:nvCxnSpPr>
        <p:spPr>
          <a:xfrm flipV="1">
            <a:off x="5522012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D095249-E731-A204-2683-1416A980F37A}"/>
              </a:ext>
            </a:extLst>
          </p:cNvPr>
          <p:cNvCxnSpPr>
            <a:cxnSpLocks/>
          </p:cNvCxnSpPr>
          <p:nvPr/>
        </p:nvCxnSpPr>
        <p:spPr>
          <a:xfrm flipV="1">
            <a:off x="7884034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DCB09DE-3C94-0EA7-BDC0-D6C3FDE6CD7A}"/>
              </a:ext>
            </a:extLst>
          </p:cNvPr>
          <p:cNvCxnSpPr>
            <a:cxnSpLocks/>
          </p:cNvCxnSpPr>
          <p:nvPr/>
        </p:nvCxnSpPr>
        <p:spPr>
          <a:xfrm flipV="1">
            <a:off x="6703023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FC6FFAA-D2BD-DF24-8B6A-C7BB1C1D1C57}"/>
              </a:ext>
            </a:extLst>
          </p:cNvPr>
          <p:cNvSpPr/>
          <p:nvPr/>
        </p:nvSpPr>
        <p:spPr>
          <a:xfrm>
            <a:off x="4057661" y="5629026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14E2C0F-1BCE-3797-DC2C-302DA3AAD939}"/>
              </a:ext>
            </a:extLst>
          </p:cNvPr>
          <p:cNvCxnSpPr>
            <a:cxnSpLocks/>
          </p:cNvCxnSpPr>
          <p:nvPr/>
        </p:nvCxnSpPr>
        <p:spPr>
          <a:xfrm flipV="1">
            <a:off x="4335263" y="5327461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5F93677-66BC-8770-EB13-0BBEC8A21C70}"/>
              </a:ext>
            </a:extLst>
          </p:cNvPr>
          <p:cNvCxnSpPr>
            <a:cxnSpLocks/>
          </p:cNvCxnSpPr>
          <p:nvPr/>
        </p:nvCxnSpPr>
        <p:spPr>
          <a:xfrm flipV="1">
            <a:off x="5522012" y="531449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87A1A18-560A-F74B-B3D5-F4609670CA48}"/>
              </a:ext>
            </a:extLst>
          </p:cNvPr>
          <p:cNvCxnSpPr>
            <a:cxnSpLocks/>
          </p:cNvCxnSpPr>
          <p:nvPr/>
        </p:nvCxnSpPr>
        <p:spPr>
          <a:xfrm flipV="1">
            <a:off x="6703023" y="53110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1C79BD7-6DDF-9E8F-8790-2150E0C2D11A}"/>
              </a:ext>
            </a:extLst>
          </p:cNvPr>
          <p:cNvCxnSpPr>
            <a:cxnSpLocks/>
          </p:cNvCxnSpPr>
          <p:nvPr/>
        </p:nvCxnSpPr>
        <p:spPr>
          <a:xfrm flipV="1">
            <a:off x="7884034" y="53110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897EA2B-4E8B-50DB-FD88-B60A5C472BAA}"/>
                  </a:ext>
                </a:extLst>
              </p:cNvPr>
              <p:cNvSpPr/>
              <p:nvPr/>
            </p:nvSpPr>
            <p:spPr>
              <a:xfrm>
                <a:off x="6425422" y="34463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897EA2B-4E8B-50DB-FD88-B60A5C472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22" y="3446384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878679A7-58AE-94D4-C2C8-0D5A34C9EE2C}"/>
                  </a:ext>
                </a:extLst>
              </p:cNvPr>
              <p:cNvSpPr/>
              <p:nvPr/>
            </p:nvSpPr>
            <p:spPr>
              <a:xfrm>
                <a:off x="7606433" y="3444319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878679A7-58AE-94D4-C2C8-0D5A34C9E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33" y="3444319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EE464465-D429-1874-2758-3882086BAD8B}"/>
                  </a:ext>
                </a:extLst>
              </p:cNvPr>
              <p:cNvSpPr/>
              <p:nvPr/>
            </p:nvSpPr>
            <p:spPr>
              <a:xfrm>
                <a:off x="4057662" y="344669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EE464465-D429-1874-2758-3882086BA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2" y="3446690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30D846B2-592A-039D-C15A-CE8F4242A0EF}"/>
                  </a:ext>
                </a:extLst>
              </p:cNvPr>
              <p:cNvSpPr/>
              <p:nvPr/>
            </p:nvSpPr>
            <p:spPr>
              <a:xfrm>
                <a:off x="5244411" y="344354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30D846B2-592A-039D-C15A-CE8F4242A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11" y="3443543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圓角矩形 21">
            <a:extLst>
              <a:ext uri="{FF2B5EF4-FFF2-40B4-BE49-F238E27FC236}">
                <a16:creationId xmlns:a16="http://schemas.microsoft.com/office/drawing/2014/main" id="{69DA415C-A72E-2F57-57DC-550CB973255F}"/>
              </a:ext>
            </a:extLst>
          </p:cNvPr>
          <p:cNvSpPr/>
          <p:nvPr/>
        </p:nvSpPr>
        <p:spPr>
          <a:xfrm>
            <a:off x="5244411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45AD1568-A4A8-4F61-58DD-8E9373F7B829}"/>
              </a:ext>
            </a:extLst>
          </p:cNvPr>
          <p:cNvSpPr/>
          <p:nvPr/>
        </p:nvSpPr>
        <p:spPr>
          <a:xfrm>
            <a:off x="6425422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BFA093A6-D652-FB9C-981F-6C1A9A6051B2}"/>
              </a:ext>
            </a:extLst>
          </p:cNvPr>
          <p:cNvSpPr/>
          <p:nvPr/>
        </p:nvSpPr>
        <p:spPr>
          <a:xfrm>
            <a:off x="7606433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F3B3190-E72E-643D-93CB-608777666BD3}"/>
              </a:ext>
            </a:extLst>
          </p:cNvPr>
          <p:cNvCxnSpPr>
            <a:cxnSpLocks/>
          </p:cNvCxnSpPr>
          <p:nvPr/>
        </p:nvCxnSpPr>
        <p:spPr>
          <a:xfrm>
            <a:off x="4644494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F854194-AB48-F899-2268-7C0032F1FAA2}"/>
              </a:ext>
            </a:extLst>
          </p:cNvPr>
          <p:cNvSpPr txBox="1"/>
          <p:nvPr/>
        </p:nvSpPr>
        <p:spPr>
          <a:xfrm>
            <a:off x="5182128" y="177096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320F57-7B44-9078-4A9B-FC659F9A264B}"/>
              </a:ext>
            </a:extLst>
          </p:cNvPr>
          <p:cNvSpPr txBox="1"/>
          <p:nvPr/>
        </p:nvSpPr>
        <p:spPr>
          <a:xfrm>
            <a:off x="1198484" y="1509798"/>
            <a:ext cx="353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Example: I love reading books.</a:t>
            </a:r>
            <a:endParaRPr kumimoji="1" lang="zh-TW" altLang="en-US" sz="2000" b="1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EFCB5D60-D5EF-8A6E-A2E6-D9AD594279EB}"/>
              </a:ext>
            </a:extLst>
          </p:cNvPr>
          <p:cNvSpPr/>
          <p:nvPr/>
        </p:nvSpPr>
        <p:spPr>
          <a:xfrm>
            <a:off x="6425422" y="2219807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06E2D5-48A0-CDB2-CBF6-9C1646EB4B43}"/>
                  </a:ext>
                </a:extLst>
              </p:cNvPr>
              <p:cNvSpPr/>
              <p:nvPr/>
            </p:nvSpPr>
            <p:spPr>
              <a:xfrm>
                <a:off x="7606433" y="2217742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讀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06E2D5-48A0-CDB2-CBF6-9C1646EB4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33" y="2217742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圓角矩形 41">
            <a:extLst>
              <a:ext uri="{FF2B5EF4-FFF2-40B4-BE49-F238E27FC236}">
                <a16:creationId xmlns:a16="http://schemas.microsoft.com/office/drawing/2014/main" id="{05B33106-FD84-0646-11B6-F80CB8D74ABD}"/>
              </a:ext>
            </a:extLst>
          </p:cNvPr>
          <p:cNvSpPr/>
          <p:nvPr/>
        </p:nvSpPr>
        <p:spPr>
          <a:xfrm>
            <a:off x="4057662" y="222011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E091960A-A2E6-B145-F9F6-A6BB77E06E92}"/>
              </a:ext>
            </a:extLst>
          </p:cNvPr>
          <p:cNvSpPr/>
          <p:nvPr/>
        </p:nvSpPr>
        <p:spPr>
          <a:xfrm>
            <a:off x="5244411" y="2216966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F9A47E1-8EB0-2A0E-83BE-D9122E413665}"/>
              </a:ext>
            </a:extLst>
          </p:cNvPr>
          <p:cNvCxnSpPr>
            <a:cxnSpLocks/>
          </p:cNvCxnSpPr>
          <p:nvPr/>
        </p:nvCxnSpPr>
        <p:spPr>
          <a:xfrm flipV="1">
            <a:off x="7884034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72EC96D5-E94C-AA10-B4B3-E0067EEA97CD}"/>
              </a:ext>
            </a:extLst>
          </p:cNvPr>
          <p:cNvCxnSpPr>
            <a:cxnSpLocks/>
          </p:cNvCxnSpPr>
          <p:nvPr/>
        </p:nvCxnSpPr>
        <p:spPr>
          <a:xfrm flipV="1">
            <a:off x="6703023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BB59BC2C-9D54-139F-361A-192F399CC0AB}"/>
              </a:ext>
            </a:extLst>
          </p:cNvPr>
          <p:cNvCxnSpPr>
            <a:cxnSpLocks/>
          </p:cNvCxnSpPr>
          <p:nvPr/>
        </p:nvCxnSpPr>
        <p:spPr>
          <a:xfrm flipV="1">
            <a:off x="5522012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29D14C3-8430-C7C0-EA57-F43A7D124FC6}"/>
              </a:ext>
            </a:extLst>
          </p:cNvPr>
          <p:cNvCxnSpPr>
            <a:cxnSpLocks/>
          </p:cNvCxnSpPr>
          <p:nvPr/>
        </p:nvCxnSpPr>
        <p:spPr>
          <a:xfrm flipV="1">
            <a:off x="4335263" y="2714370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E894B40-1057-9F2B-5C8F-0FDFCE129E0B}"/>
              </a:ext>
            </a:extLst>
          </p:cNvPr>
          <p:cNvCxnSpPr>
            <a:cxnSpLocks/>
          </p:cNvCxnSpPr>
          <p:nvPr/>
        </p:nvCxnSpPr>
        <p:spPr>
          <a:xfrm>
            <a:off x="5891102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6F7C5FB3-7FB6-A748-E113-0544FCA41B65}"/>
              </a:ext>
            </a:extLst>
          </p:cNvPr>
          <p:cNvCxnSpPr>
            <a:cxnSpLocks/>
          </p:cNvCxnSpPr>
          <p:nvPr/>
        </p:nvCxnSpPr>
        <p:spPr>
          <a:xfrm>
            <a:off x="7102208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8F4C68A-23A8-051E-6DFC-1BCFD51EFFBF}"/>
              </a:ext>
            </a:extLst>
          </p:cNvPr>
          <p:cNvSpPr txBox="1"/>
          <p:nvPr/>
        </p:nvSpPr>
        <p:spPr>
          <a:xfrm rot="16200000">
            <a:off x="3458549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20CD42F-41A4-4CA0-EF42-A47007323B50}"/>
              </a:ext>
            </a:extLst>
          </p:cNvPr>
          <p:cNvSpPr txBox="1"/>
          <p:nvPr/>
        </p:nvSpPr>
        <p:spPr>
          <a:xfrm rot="16200000">
            <a:off x="4696597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34B5BDC-8E9A-2AD1-F854-0F6F33ECD713}"/>
              </a:ext>
            </a:extLst>
          </p:cNvPr>
          <p:cNvSpPr txBox="1"/>
          <p:nvPr/>
        </p:nvSpPr>
        <p:spPr>
          <a:xfrm rot="16200000">
            <a:off x="5918120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9DB70D5-1F42-DBE7-E4D1-623D03A8C975}"/>
              </a:ext>
            </a:extLst>
          </p:cNvPr>
          <p:cNvSpPr txBox="1"/>
          <p:nvPr/>
        </p:nvSpPr>
        <p:spPr>
          <a:xfrm rot="16200000">
            <a:off x="7099131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2D9CB8-6FF2-4ACE-7F00-2981B16642B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49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AF15D-D741-F37D-5052-0CD3B5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Greedy Decoding – Best Selection Process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77902-BEE6-BEEF-7CEE-D3FCF61B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0A8E3273-FC8A-98BD-44A0-BF774663A031}"/>
              </a:ext>
            </a:extLst>
          </p:cNvPr>
          <p:cNvCxnSpPr>
            <a:cxnSpLocks/>
          </p:cNvCxnSpPr>
          <p:nvPr/>
        </p:nvCxnSpPr>
        <p:spPr>
          <a:xfrm flipV="1">
            <a:off x="4045452" y="293703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EBE704C4-90B7-BBFC-AD6A-5B55A963F59D}"/>
                  </a:ext>
                </a:extLst>
              </p:cNvPr>
              <p:cNvSpPr/>
              <p:nvPr/>
            </p:nvSpPr>
            <p:spPr>
              <a:xfrm>
                <a:off x="3708568" y="2248577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EBE704C4-90B7-BBFC-AD6A-5B55A963F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68" y="2248577"/>
                <a:ext cx="673768" cy="5715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3DD05BC-408D-15CF-367F-EBC68C19A0F1}"/>
              </a:ext>
            </a:extLst>
          </p:cNvPr>
          <p:cNvSpPr/>
          <p:nvPr/>
        </p:nvSpPr>
        <p:spPr>
          <a:xfrm>
            <a:off x="5253926" y="2190099"/>
            <a:ext cx="1968284" cy="688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 Layer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6CFEE16F-B7DD-A69C-F46D-2C0E59EFF5DB}"/>
              </a:ext>
            </a:extLst>
          </p:cNvPr>
          <p:cNvCxnSpPr>
            <a:cxnSpLocks/>
          </p:cNvCxnSpPr>
          <p:nvPr/>
        </p:nvCxnSpPr>
        <p:spPr>
          <a:xfrm>
            <a:off x="4505426" y="2534327"/>
            <a:ext cx="6376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圓角矩形 45">
                <a:extLst>
                  <a:ext uri="{FF2B5EF4-FFF2-40B4-BE49-F238E27FC236}">
                    <a16:creationId xmlns:a16="http://schemas.microsoft.com/office/drawing/2014/main" id="{D4FD71D0-E89A-6BEE-64F4-D9B1F1C3B80D}"/>
                  </a:ext>
                </a:extLst>
              </p:cNvPr>
              <p:cNvSpPr/>
              <p:nvPr/>
            </p:nvSpPr>
            <p:spPr>
              <a:xfrm>
                <a:off x="5901184" y="3774412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圓角矩形 45">
                <a:extLst>
                  <a:ext uri="{FF2B5EF4-FFF2-40B4-BE49-F238E27FC236}">
                    <a16:creationId xmlns:a16="http://schemas.microsoft.com/office/drawing/2014/main" id="{D4FD71D0-E89A-6BEE-64F4-D9B1F1C3B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184" y="3774412"/>
                <a:ext cx="673768" cy="5715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C6FC51D-ABFC-FAF4-BC76-B13F9DCDB93D}"/>
              </a:ext>
            </a:extLst>
          </p:cNvPr>
          <p:cNvSpPr txBox="1"/>
          <p:nvPr/>
        </p:nvSpPr>
        <p:spPr>
          <a:xfrm>
            <a:off x="4990466" y="3339579"/>
            <a:ext cx="249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Hidden size: </a:t>
            </a:r>
            <a:r>
              <a:rPr kumimoji="1" lang="en-US" altLang="zh-TW" dirty="0" err="1">
                <a:solidFill>
                  <a:srgbClr val="FF0000"/>
                </a:solidFill>
              </a:rPr>
              <a:t>Vocab_size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4BD62197-EC4C-B1C1-3DB2-167476B80920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238068" y="2961393"/>
            <a:ext cx="0" cy="37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789E33-0D44-6FEF-45C1-02A2167CAC77}"/>
              </a:ext>
            </a:extLst>
          </p:cNvPr>
          <p:cNvSpPr txBox="1"/>
          <p:nvPr/>
        </p:nvSpPr>
        <p:spPr>
          <a:xfrm>
            <a:off x="8343771" y="203431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哭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覽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/>
              <a:t>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F6E796-4B55-0204-6535-C864523A8FDE}"/>
              </a:ext>
            </a:extLst>
          </p:cNvPr>
          <p:cNvSpPr txBox="1"/>
          <p:nvPr/>
        </p:nvSpPr>
        <p:spPr>
          <a:xfrm>
            <a:off x="9441874" y="203431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0.600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0.300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186CB3B-0F07-1054-DA50-7615D4CAE8E4}"/>
              </a:ext>
            </a:extLst>
          </p:cNvPr>
          <p:cNvCxnSpPr/>
          <p:nvPr/>
        </p:nvCxnSpPr>
        <p:spPr>
          <a:xfrm flipV="1">
            <a:off x="7485670" y="2190099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34E0BC2-6C42-A161-717A-8329997B994A}"/>
              </a:ext>
            </a:extLst>
          </p:cNvPr>
          <p:cNvCxnSpPr>
            <a:cxnSpLocks/>
          </p:cNvCxnSpPr>
          <p:nvPr/>
        </p:nvCxnSpPr>
        <p:spPr>
          <a:xfrm flipH="1" flipV="1">
            <a:off x="7485670" y="4113611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7F7EE3FD-B7E8-4128-4EBC-0B49561D79F4}"/>
              </a:ext>
            </a:extLst>
          </p:cNvPr>
          <p:cNvCxnSpPr/>
          <p:nvPr/>
        </p:nvCxnSpPr>
        <p:spPr>
          <a:xfrm>
            <a:off x="6757261" y="4060162"/>
            <a:ext cx="6309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大括弧 62">
            <a:extLst>
              <a:ext uri="{FF2B5EF4-FFF2-40B4-BE49-F238E27FC236}">
                <a16:creationId xmlns:a16="http://schemas.microsoft.com/office/drawing/2014/main" id="{08EB3942-024A-E671-8661-5E783FF4EAEE}"/>
              </a:ext>
            </a:extLst>
          </p:cNvPr>
          <p:cNvSpPr/>
          <p:nvPr/>
        </p:nvSpPr>
        <p:spPr>
          <a:xfrm>
            <a:off x="10414673" y="2128130"/>
            <a:ext cx="373278" cy="3782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09EF9FC-56CA-9610-581F-73C97893C3AC}"/>
              </a:ext>
            </a:extLst>
          </p:cNvPr>
          <p:cNvSpPr txBox="1"/>
          <p:nvPr/>
        </p:nvSpPr>
        <p:spPr>
          <a:xfrm>
            <a:off x="10772439" y="3693151"/>
            <a:ext cx="83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Vocab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C21F71E-BFDF-5D5C-3816-1C40755925E5}"/>
              </a:ext>
            </a:extLst>
          </p:cNvPr>
          <p:cNvSpPr txBox="1"/>
          <p:nvPr/>
        </p:nvSpPr>
        <p:spPr>
          <a:xfrm>
            <a:off x="8329940" y="163875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Vocab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993C2FF-3B88-711D-DD0B-36B71A2A1B61}"/>
              </a:ext>
            </a:extLst>
          </p:cNvPr>
          <p:cNvSpPr txBox="1"/>
          <p:nvPr/>
        </p:nvSpPr>
        <p:spPr>
          <a:xfrm>
            <a:off x="9427010" y="163875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AFDB6CE2-C1DA-B009-5303-4ADB9F64F492}"/>
              </a:ext>
            </a:extLst>
          </p:cNvPr>
          <p:cNvSpPr/>
          <p:nvPr/>
        </p:nvSpPr>
        <p:spPr>
          <a:xfrm>
            <a:off x="972355" y="3520303"/>
            <a:ext cx="3465764" cy="7611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359F033-B563-A008-5CBD-5EA9BF24126F}"/>
              </a:ext>
            </a:extLst>
          </p:cNvPr>
          <p:cNvSpPr txBox="1"/>
          <p:nvPr/>
        </p:nvSpPr>
        <p:spPr>
          <a:xfrm>
            <a:off x="933982" y="5214253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(Initial)</a:t>
            </a:r>
            <a:endParaRPr kumimoji="1" lang="zh-TW" altLang="en-US" sz="1200" dirty="0"/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FEC0BBD2-92FE-9DC2-D178-5F9EB65A06D4}"/>
              </a:ext>
            </a:extLst>
          </p:cNvPr>
          <p:cNvSpPr/>
          <p:nvPr/>
        </p:nvSpPr>
        <p:spPr>
          <a:xfrm>
            <a:off x="967924" y="4749146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8E54C868-C568-3B76-5EC2-922278DE097A}"/>
              </a:ext>
            </a:extLst>
          </p:cNvPr>
          <p:cNvCxnSpPr>
            <a:cxnSpLocks/>
          </p:cNvCxnSpPr>
          <p:nvPr/>
        </p:nvCxnSpPr>
        <p:spPr>
          <a:xfrm flipV="1">
            <a:off x="1245526" y="439431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39243F98-F402-43B1-2549-02CFBE40C652}"/>
              </a:ext>
            </a:extLst>
          </p:cNvPr>
          <p:cNvCxnSpPr>
            <a:cxnSpLocks/>
          </p:cNvCxnSpPr>
          <p:nvPr/>
        </p:nvCxnSpPr>
        <p:spPr>
          <a:xfrm flipV="1">
            <a:off x="2178835" y="4394315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54C168B-EBA5-EB25-F105-0B31532A58CF}"/>
              </a:ext>
            </a:extLst>
          </p:cNvPr>
          <p:cNvCxnSpPr>
            <a:cxnSpLocks/>
          </p:cNvCxnSpPr>
          <p:nvPr/>
        </p:nvCxnSpPr>
        <p:spPr>
          <a:xfrm flipV="1">
            <a:off x="3112144" y="439082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7055BF78-0553-323F-5541-90850979BF91}"/>
              </a:ext>
            </a:extLst>
          </p:cNvPr>
          <p:cNvCxnSpPr>
            <a:cxnSpLocks/>
          </p:cNvCxnSpPr>
          <p:nvPr/>
        </p:nvCxnSpPr>
        <p:spPr>
          <a:xfrm flipV="1">
            <a:off x="4045452" y="439082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E92C094A-961C-CC2C-D8DF-38C95A0CD26F}"/>
              </a:ext>
            </a:extLst>
          </p:cNvPr>
          <p:cNvSpPr/>
          <p:nvPr/>
        </p:nvSpPr>
        <p:spPr>
          <a:xfrm>
            <a:off x="1901234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64FA859-AD86-BBEE-14AD-9683E0310BAD}"/>
              </a:ext>
            </a:extLst>
          </p:cNvPr>
          <p:cNvSpPr/>
          <p:nvPr/>
        </p:nvSpPr>
        <p:spPr>
          <a:xfrm>
            <a:off x="2834542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76" name="圓角矩形 75">
            <a:extLst>
              <a:ext uri="{FF2B5EF4-FFF2-40B4-BE49-F238E27FC236}">
                <a16:creationId xmlns:a16="http://schemas.microsoft.com/office/drawing/2014/main" id="{C8875FD0-58EB-1389-BCCA-E74030469811}"/>
              </a:ext>
            </a:extLst>
          </p:cNvPr>
          <p:cNvSpPr/>
          <p:nvPr/>
        </p:nvSpPr>
        <p:spPr>
          <a:xfrm>
            <a:off x="3767851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6830A5-ACEA-1C42-808A-637F88477FF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829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  <a:endParaRPr kumimoji="1" lang="zh-TW" altLang="en-US" sz="28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9C8729C-B1C7-73FD-D446-F157C1D34BFF}"/>
              </a:ext>
            </a:extLst>
          </p:cNvPr>
          <p:cNvSpPr/>
          <p:nvPr/>
        </p:nvSpPr>
        <p:spPr>
          <a:xfrm>
            <a:off x="3047293" y="33506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55B8673-610A-DFF9-E837-1D0954752755}"/>
              </a:ext>
            </a:extLst>
          </p:cNvPr>
          <p:cNvSpPr/>
          <p:nvPr/>
        </p:nvSpPr>
        <p:spPr>
          <a:xfrm>
            <a:off x="3047293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88614D6-62C5-9FD0-BFD7-D01F2222CB57}"/>
              </a:ext>
            </a:extLst>
          </p:cNvPr>
          <p:cNvSpPr/>
          <p:nvPr/>
        </p:nvSpPr>
        <p:spPr>
          <a:xfrm>
            <a:off x="3918621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7C0301-E96D-D435-089A-0CE1726D9BCB}"/>
              </a:ext>
            </a:extLst>
          </p:cNvPr>
          <p:cNvCxnSpPr>
            <a:cxnSpLocks/>
          </p:cNvCxnSpPr>
          <p:nvPr/>
        </p:nvCxnSpPr>
        <p:spPr>
          <a:xfrm>
            <a:off x="1257570" y="3547301"/>
            <a:ext cx="15300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8E4ED8-9A0C-6F3A-FCC0-656589B73E0D}"/>
              </a:ext>
            </a:extLst>
          </p:cNvPr>
          <p:cNvSpPr txBox="1"/>
          <p:nvPr/>
        </p:nvSpPr>
        <p:spPr>
          <a:xfrm>
            <a:off x="1489919" y="2888326"/>
            <a:ext cx="106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Decoding Process</a:t>
            </a:r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4EA2A180-1473-CC92-4A78-BAC5F4D7FC96}"/>
              </a:ext>
            </a:extLst>
          </p:cNvPr>
          <p:cNvSpPr/>
          <p:nvPr/>
        </p:nvSpPr>
        <p:spPr>
          <a:xfrm>
            <a:off x="3918621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F395EF28-4612-2834-1905-DA94D00C9BF7}"/>
              </a:ext>
            </a:extLst>
          </p:cNvPr>
          <p:cNvSpPr/>
          <p:nvPr/>
        </p:nvSpPr>
        <p:spPr>
          <a:xfrm>
            <a:off x="3047293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3D36F12D-991C-C3AB-195A-639408802B1E}"/>
              </a:ext>
            </a:extLst>
          </p:cNvPr>
          <p:cNvSpPr/>
          <p:nvPr/>
        </p:nvSpPr>
        <p:spPr>
          <a:xfrm>
            <a:off x="4789949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F9C4B850-6736-5316-27E8-224BDE2D5098}"/>
              </a:ext>
            </a:extLst>
          </p:cNvPr>
          <p:cNvSpPr/>
          <p:nvPr/>
        </p:nvSpPr>
        <p:spPr>
          <a:xfrm>
            <a:off x="3918621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3ACF3A49-048F-AE78-6A71-A1E9D9B4F2E1}"/>
              </a:ext>
            </a:extLst>
          </p:cNvPr>
          <p:cNvSpPr/>
          <p:nvPr/>
        </p:nvSpPr>
        <p:spPr>
          <a:xfrm>
            <a:off x="3047293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6994AEB-FEA7-34CE-82E1-71A2ADA5157E}"/>
              </a:ext>
            </a:extLst>
          </p:cNvPr>
          <p:cNvSpPr/>
          <p:nvPr/>
        </p:nvSpPr>
        <p:spPr>
          <a:xfrm>
            <a:off x="4789949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640A8C5-6E5A-05F3-95A6-02C0DC2DCCF4}"/>
              </a:ext>
            </a:extLst>
          </p:cNvPr>
          <p:cNvSpPr/>
          <p:nvPr/>
        </p:nvSpPr>
        <p:spPr>
          <a:xfrm>
            <a:off x="5661277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5C4109-C9EF-E6FD-4878-7783848015CB}"/>
              </a:ext>
            </a:extLst>
          </p:cNvPr>
          <p:cNvSpPr txBox="1"/>
          <p:nvPr/>
        </p:nvSpPr>
        <p:spPr>
          <a:xfrm>
            <a:off x="3365358" y="2654042"/>
            <a:ext cx="27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Ground-truth: 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我愛閱讀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/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/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/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/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CDA32D9-3381-4580-AAD7-33867572BF3F}"/>
              </a:ext>
            </a:extLst>
          </p:cNvPr>
          <p:cNvCxnSpPr>
            <a:cxnSpLocks/>
          </p:cNvCxnSpPr>
          <p:nvPr/>
        </p:nvCxnSpPr>
        <p:spPr>
          <a:xfrm flipH="1">
            <a:off x="5761608" y="4904981"/>
            <a:ext cx="24591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64D0DE-480E-A49A-6313-2BC8361A9E47}"/>
              </a:ext>
            </a:extLst>
          </p:cNvPr>
          <p:cNvSpPr txBox="1"/>
          <p:nvPr/>
        </p:nvSpPr>
        <p:spPr>
          <a:xfrm>
            <a:off x="8429775" y="4704926"/>
            <a:ext cx="18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Mistake occurs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1E9CC18F-C1E4-2FBA-AA1A-911993E681D3}"/>
              </a:ext>
            </a:extLst>
          </p:cNvPr>
          <p:cNvCxnSpPr>
            <a:cxnSpLocks/>
          </p:cNvCxnSpPr>
          <p:nvPr/>
        </p:nvCxnSpPr>
        <p:spPr>
          <a:xfrm flipH="1">
            <a:off x="6613864" y="5580104"/>
            <a:ext cx="16068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943C79-A626-6BFE-4FFE-AC68A978DD3C}"/>
              </a:ext>
            </a:extLst>
          </p:cNvPr>
          <p:cNvSpPr txBox="1"/>
          <p:nvPr/>
        </p:nvSpPr>
        <p:spPr>
          <a:xfrm>
            <a:off x="8429774" y="5380049"/>
            <a:ext cx="232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More mistake occur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D5B258-D476-FC66-1E5D-3D1796B418F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237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Re-thinking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only provides one best choice at each time step.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How about providing </a:t>
            </a:r>
            <a:r>
              <a:rPr kumimoji="1" lang="en-US" altLang="zh-TW" sz="2800" dirty="0">
                <a:solidFill>
                  <a:srgbClr val="FF0000"/>
                </a:solidFill>
              </a:rPr>
              <a:t>more than one choices </a:t>
            </a:r>
            <a:r>
              <a:rPr kumimoji="1" lang="en-US" altLang="zh-TW" sz="2800" dirty="0"/>
              <a:t>at each time step?</a:t>
            </a:r>
            <a:endParaRPr kumimoji="1" lang="zh-TW" altLang="en-US" sz="2800" dirty="0"/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498648C1-20C6-C51B-AF93-3788973F1EBC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7BF6BA-C9EC-45C8-B9F6-1BF4719A46DD}"/>
              </a:ext>
            </a:extLst>
          </p:cNvPr>
          <p:cNvSpPr txBox="1"/>
          <p:nvPr/>
        </p:nvSpPr>
        <p:spPr>
          <a:xfrm>
            <a:off x="2228294" y="4350044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Beam Search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CA7A7D-833B-2AEB-3255-747564D5376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947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8A7588B-B0B2-7411-9D52-1DF0EDC2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kumimoji="1" lang="en-US" altLang="zh-TW" dirty="0"/>
              <a:t>Beam Search</a:t>
            </a:r>
            <a:endParaRPr lang="zh-TW" altLang="en-US" sz="2400" dirty="0">
              <a:latin typeface="Times New Roman"/>
              <a:ea typeface="新細明體"/>
              <a:cs typeface="Calibri Ligh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7EBF31-A0A8-6287-3981-845D5360A7C2}"/>
              </a:ext>
            </a:extLst>
          </p:cNvPr>
          <p:cNvSpPr txBox="1"/>
          <p:nvPr/>
        </p:nvSpPr>
        <p:spPr>
          <a:xfrm>
            <a:off x="1148347" y="1684961"/>
            <a:ext cx="1005840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Set the `Beam size` (or `Beam width`) =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that the number of candidates will be preserved at each decoding time.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Beam size is a hyperparameter for beam search decoding.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At each decoding time step, a score is calculated via the following equation: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802319D2-19BD-3EA0-077A-AC4370BB4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0139" y="4785481"/>
                <a:ext cx="3931721" cy="9434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802319D2-19BD-3EA0-077A-AC4370BB4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0139" y="4785481"/>
                <a:ext cx="3931721" cy="943492"/>
              </a:xfrm>
              <a:blipFill>
                <a:blip r:embed="rId2"/>
                <a:stretch>
                  <a:fillRect l="-2258" t="-100000" b="-15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636494D-09F3-2C80-7DD0-C5A01E72C95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D62DAA-E7ED-7F31-37C7-1A4194525CE7}"/>
              </a:ext>
            </a:extLst>
          </p:cNvPr>
          <p:cNvSpPr txBox="1"/>
          <p:nvPr/>
        </p:nvSpPr>
        <p:spPr>
          <a:xfrm>
            <a:off x="6740165" y="5839764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*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強調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當前時間點生成機率最大的選項</a:t>
            </a:r>
          </a:p>
        </p:txBody>
      </p:sp>
    </p:spTree>
    <p:extLst>
      <p:ext uri="{BB962C8B-B14F-4D97-AF65-F5344CB8AC3E}">
        <p14:creationId xmlns:p14="http://schemas.microsoft.com/office/powerpoint/2010/main" val="12434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1455196" y="2522334"/>
                <a:ext cx="2498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96" y="2522334"/>
                <a:ext cx="2498177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1097280" y="5574359"/>
                <a:ext cx="2856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You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574359"/>
                <a:ext cx="2856093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593EF3DE-AA58-E22C-F731-851FE151B9AD}"/>
              </a:ext>
            </a:extLst>
          </p:cNvPr>
          <p:cNvSpPr txBox="1"/>
          <p:nvPr/>
        </p:nvSpPr>
        <p:spPr>
          <a:xfrm>
            <a:off x="4394567" y="3103511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preserved.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FC9180-E514-CE27-D31C-7082A7D3F173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70FE51-A2A9-E59B-42EC-54F8FC292F3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099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3EF3DE-AA58-E22C-F731-851FE151B9AD}"/>
              </a:ext>
            </a:extLst>
          </p:cNvPr>
          <p:cNvSpPr txBox="1"/>
          <p:nvPr/>
        </p:nvSpPr>
        <p:spPr>
          <a:xfrm>
            <a:off x="4394567" y="3103511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666591-640D-44B3-110E-6FCBB7E3AE92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666591-640D-44B3-110E-6FCBB7E3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B037737-B366-8531-B8DC-0EE343080CF9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B037737-B366-8531-B8DC-0EE34308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8A701D-519D-6B8A-56A7-458429BBB76C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81D985-78ED-31E4-2E70-92E92976B2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122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2804919" y="2157815"/>
                <a:ext cx="3262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like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19" y="2157815"/>
                <a:ext cx="3262967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2719156" y="3854082"/>
                <a:ext cx="3418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want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56" y="3854082"/>
                <a:ext cx="3418327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2561455" y="4326912"/>
                <a:ext cx="3688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want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55" y="4326912"/>
                <a:ext cx="3688425" cy="33855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2704285" y="5926688"/>
                <a:ext cx="35455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285" y="5926688"/>
                <a:ext cx="3545595" cy="338554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557D66AC-66C5-E8E6-F942-6EF9D8F88DBF}"/>
              </a:ext>
            </a:extLst>
          </p:cNvPr>
          <p:cNvSpPr/>
          <p:nvPr/>
        </p:nvSpPr>
        <p:spPr>
          <a:xfrm>
            <a:off x="5442012" y="2157815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08495E-5497-5F7F-768C-6857A9E02AD6}"/>
              </a:ext>
            </a:extLst>
          </p:cNvPr>
          <p:cNvSpPr/>
          <p:nvPr/>
        </p:nvSpPr>
        <p:spPr>
          <a:xfrm>
            <a:off x="5609264" y="4326912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7364A0-368B-C8D1-78E1-286058B27B5D}"/>
              </a:ext>
            </a:extLst>
          </p:cNvPr>
          <p:cNvSpPr txBox="1"/>
          <p:nvPr/>
        </p:nvSpPr>
        <p:spPr>
          <a:xfrm>
            <a:off x="6249880" y="3151587"/>
            <a:ext cx="500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preserved, and the other two are discarded.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B2AC7A-D060-5504-26BE-3A81828FCD54}"/>
              </a:ext>
            </a:extLst>
          </p:cNvPr>
          <p:cNvSpPr txBox="1"/>
          <p:nvPr/>
        </p:nvSpPr>
        <p:spPr>
          <a:xfrm>
            <a:off x="6215959" y="2522456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Note the loglikelihood! Being close to zero is better!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8013F46-EE9B-D326-43F4-551E9C121D5A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8013F46-EE9B-D326-43F4-551E9C121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2A2F7EA7-F567-1EB6-43B3-AD79F417228C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20BD5E-0C19-72D6-0876-37CDB22600C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AB373E27-82BC-6944-2EB4-567B6A9187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3948" y="1474807"/>
                <a:ext cx="4821511" cy="943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AB373E27-82BC-6944-2EB4-567B6A918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3948" y="1474807"/>
                <a:ext cx="4821511" cy="943492"/>
              </a:xfrm>
              <a:blipFill>
                <a:blip r:embed="rId9"/>
                <a:stretch>
                  <a:fillRect l="-2368" t="-130667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6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3CBC35-1341-5FE3-C5A0-F233C9D31BD5}"/>
              </a:ext>
            </a:extLst>
          </p:cNvPr>
          <p:cNvSpPr txBox="1"/>
          <p:nvPr/>
        </p:nvSpPr>
        <p:spPr>
          <a:xfrm>
            <a:off x="1345532" y="6458952"/>
            <a:ext cx="7517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82887C2-B3F2-DED0-30C1-6C5C87B4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48" y="1786261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Recap: Language Generation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Decoding Strategies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Greedy Decoding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Beam Search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Top-k / Top-p Sampling</a:t>
            </a:r>
          </a:p>
        </p:txBody>
      </p:sp>
    </p:spTree>
    <p:extLst>
      <p:ext uri="{BB962C8B-B14F-4D97-AF65-F5344CB8AC3E}">
        <p14:creationId xmlns:p14="http://schemas.microsoft.com/office/powerpoint/2010/main" val="204020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E2513A42-8F3E-DEC4-E2AE-4536854CA7E1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DF84D2-02A4-C67C-BB90-67D8C012CFB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73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books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tea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FF94B6-3C7D-42B5-83C9-A6BC1DBA86FB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622DA3-0A35-694D-FD7B-47698261818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490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books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tea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EC8EDF1D-007A-919F-5362-53979139DABC}"/>
              </a:ext>
            </a:extLst>
          </p:cNvPr>
          <p:cNvSpPr/>
          <p:nvPr/>
        </p:nvSpPr>
        <p:spPr>
          <a:xfrm>
            <a:off x="9155080" y="2241507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B3BAD5-49DB-2E48-3EFC-BD6C4C38E1C4}"/>
              </a:ext>
            </a:extLst>
          </p:cNvPr>
          <p:cNvSpPr/>
          <p:nvPr/>
        </p:nvSpPr>
        <p:spPr>
          <a:xfrm>
            <a:off x="9468017" y="3037861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851EFA-0351-AA7B-4C3B-767FB3DFC346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F2F475-EFD1-9627-81C8-1A542E0F11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6434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>
            <a:extLst>
              <a:ext uri="{FF2B5EF4-FFF2-40B4-BE49-F238E27FC236}">
                <a16:creationId xmlns:a16="http://schemas.microsoft.com/office/drawing/2014/main" id="{786E5D57-9623-0F1C-2504-1D7F27743659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03D8CA-907B-2927-90F9-CA18BF1FD29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0D8ECE-2F4C-F49D-8712-E12A87B2C982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AD6011-D95F-C1EA-4170-3F5C51EF7FD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67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91E2419B-51F6-CF0B-CBD7-F8AAC1A51EC8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70AFD9-8384-477A-1E59-EBF0CE6A1D7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87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4C5751-03DF-0B35-2D03-36CAC089286A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BBE358-8406-A681-A266-7654801BB86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661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221C60D8-73A0-DA96-9ABF-5B6B85AC56E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93E448-CB29-9179-B2A5-D898747DB32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560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BE4934-B935-679D-3B8A-08739484174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3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30CE724-851D-F5F5-078D-12604A25B435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30CE724-851D-F5F5-078D-12604A25B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52CADACB-2356-DAE1-98B4-9F1A47AFDF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21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4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4C6F08-165F-006A-8CD4-4B499999D7A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402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Natural Language Generation (NLG)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7255C79-10E8-4F3C-2AFC-B3368458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47020" cy="16865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Natural language generation (NLG) is a </a:t>
            </a:r>
            <a:r>
              <a:rPr kumimoji="1" lang="en-US" altLang="zh-TW" sz="2800" b="1" dirty="0"/>
              <a:t>process</a:t>
            </a:r>
            <a:r>
              <a:rPr kumimoji="1" lang="en-US" altLang="zh-TW" sz="2800" dirty="0"/>
              <a:t> that that </a:t>
            </a:r>
            <a:r>
              <a:rPr kumimoji="1" lang="en-US" altLang="zh-TW" sz="2800" b="1" dirty="0"/>
              <a:t>outputs</a:t>
            </a:r>
            <a:r>
              <a:rPr kumimoji="1" lang="en-US" altLang="zh-TW" sz="2800" dirty="0"/>
              <a:t> text.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NLG includes a wide variety of NLP tasks.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7EA75D-D7BE-4C08-CD7F-0B32FB809C14}"/>
              </a:ext>
            </a:extLst>
          </p:cNvPr>
          <p:cNvSpPr/>
          <p:nvPr/>
        </p:nvSpPr>
        <p:spPr>
          <a:xfrm>
            <a:off x="997628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Machine Translation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0664126-2F54-C37E-ECEE-54E3CC1FFB6D}"/>
              </a:ext>
            </a:extLst>
          </p:cNvPr>
          <p:cNvSpPr/>
          <p:nvPr/>
        </p:nvSpPr>
        <p:spPr>
          <a:xfrm>
            <a:off x="2957241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Abstractive Summarization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91DE9D7-2BE4-892A-9E96-BFED1A3B0CDE}"/>
              </a:ext>
            </a:extLst>
          </p:cNvPr>
          <p:cNvSpPr/>
          <p:nvPr/>
        </p:nvSpPr>
        <p:spPr>
          <a:xfrm>
            <a:off x="4913938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solidFill>
                  <a:schemeClr val="tx1"/>
                </a:solidFill>
              </a:rPr>
              <a:t>Dialogue Generation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</a:t>
            </a:r>
            <a:r>
              <a:rPr kumimoji="1" lang="en-US" altLang="zh-TW" dirty="0" err="1">
                <a:solidFill>
                  <a:schemeClr val="tx1"/>
                </a:solidFill>
              </a:rPr>
              <a:t>ChatGPT</a:t>
            </a:r>
            <a:r>
              <a:rPr kumimoji="1" lang="en-US" altLang="zh-TW" dirty="0">
                <a:solidFill>
                  <a:schemeClr val="tx1"/>
                </a:solidFill>
              </a:rPr>
              <a:t>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C09458A-EDB8-49BC-D30B-182232128AEF}"/>
              </a:ext>
            </a:extLst>
          </p:cNvPr>
          <p:cNvSpPr/>
          <p:nvPr/>
        </p:nvSpPr>
        <p:spPr>
          <a:xfrm>
            <a:off x="8827332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Image Captioning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0A61F3B8-9EC4-0734-7098-E9DDC777A400}"/>
              </a:ext>
            </a:extLst>
          </p:cNvPr>
          <p:cNvSpPr/>
          <p:nvPr/>
        </p:nvSpPr>
        <p:spPr>
          <a:xfrm>
            <a:off x="6870635" y="4085967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Story Generation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74C6C1-879A-6CCA-CFE1-1E308B247E31}"/>
              </a:ext>
            </a:extLst>
          </p:cNvPr>
          <p:cNvSpPr txBox="1"/>
          <p:nvPr/>
        </p:nvSpPr>
        <p:spPr>
          <a:xfrm>
            <a:off x="10556470" y="4268834"/>
            <a:ext cx="73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68CAE6-F2F7-F98E-E326-ED598631489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685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Stop Criterion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停止生成的情況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 are </a:t>
            </a:r>
            <a:r>
              <a:rPr kumimoji="1" lang="en-US" altLang="zh-TW" sz="2400" dirty="0">
                <a:solidFill>
                  <a:srgbClr val="FF0000"/>
                </a:solidFill>
              </a:rPr>
              <a:t>two</a:t>
            </a:r>
            <a:r>
              <a:rPr kumimoji="1" lang="en-US" altLang="zh-TW" sz="2400" dirty="0"/>
              <a:t> common stop criterions, either for greedy decoding or beam search decoding (or Top-p / Top-k sampling):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consider a sequence of generation complete when the &lt;EOS&gt; token is produced by a model. *&lt;EOS&gt;: End of sequence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E.g., &lt;Start&gt; I like to watch horror movies &lt;EOS&gt;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generated sequence reaches a pre-defined </a:t>
            </a:r>
            <a:r>
              <a:rPr kumimoji="1" lang="en-US" altLang="zh-TW" sz="2400" dirty="0">
                <a:solidFill>
                  <a:srgbClr val="FF0000"/>
                </a:solidFill>
              </a:rPr>
              <a:t>maximal length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03B38A-619D-DF19-FFB3-D0DF048300E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510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candidates will have </a:t>
            </a:r>
            <a:r>
              <a:rPr kumimoji="1" lang="en-US" altLang="zh-TW" sz="2400" dirty="0">
                <a:solidFill>
                  <a:srgbClr val="FF0000"/>
                </a:solidFill>
              </a:rPr>
              <a:t>lower</a:t>
            </a:r>
            <a:r>
              <a:rPr kumimoji="1" lang="en-US" altLang="zh-TW" sz="2400" dirty="0"/>
              <a:t> scores.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(Let’s see again the 6</a:t>
            </a:r>
            <a:r>
              <a:rPr kumimoji="1" lang="en-US" altLang="zh-TW" sz="2400" baseline="30000" dirty="0"/>
              <a:t>th</a:t>
            </a:r>
            <a:r>
              <a:rPr kumimoji="1" lang="en-US" altLang="zh-TW" sz="2400" dirty="0"/>
              <a:t> time step)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5731E4-F6F0-D18A-69EF-27318358AB1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0264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4"/>
                <a:stretch>
                  <a:fillRect r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8474A-1F64-5A0C-B12E-1E2E8218CDA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347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candidates will have </a:t>
            </a:r>
            <a:r>
              <a:rPr kumimoji="1" lang="en-US" altLang="zh-TW" sz="2400" dirty="0">
                <a:solidFill>
                  <a:srgbClr val="FF0000"/>
                </a:solidFill>
              </a:rPr>
              <a:t>lower</a:t>
            </a:r>
            <a:r>
              <a:rPr kumimoji="1" lang="en-US" altLang="zh-TW" sz="2400" dirty="0"/>
              <a:t> scores.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Solution: Perform normalization to penalize on length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8F164D-24E8-0348-E1B1-6193A7F58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068" y="3591093"/>
                <a:ext cx="4821511" cy="943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8F164D-24E8-0348-E1B1-6193A7F58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068" y="3591093"/>
                <a:ext cx="4821511" cy="943492"/>
              </a:xfrm>
              <a:blipFill>
                <a:blip r:embed="rId3"/>
                <a:stretch>
                  <a:fillRect l="-2100" t="-127632" r="-1837" b="-19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DEE42260-DEF7-B6A1-554B-B77925551A4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4492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4963600" y="3914296"/>
                <a:ext cx="15635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−2.9 </m:t>
                    </m:r>
                  </m:oMath>
                </a14:m>
                <a:r>
                  <a:rPr kumimoji="1" lang="en-US" altLang="zh-TW" sz="1600" dirty="0">
                    <a:solidFill>
                      <a:srgbClr val="FF0000"/>
                    </a:solidFill>
                  </a:rPr>
                  <a:t>/ 3 = -0.97</a:t>
                </a:r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00" y="3914296"/>
                <a:ext cx="1563531" cy="338554"/>
              </a:xfrm>
              <a:prstGeom prst="rect">
                <a:avLst/>
              </a:prstGeom>
              <a:blipFill>
                <a:blip r:embed="rId11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9843132" y="3422037"/>
                <a:ext cx="153964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−4.6</m:t>
                    </m:r>
                  </m:oMath>
                </a14:m>
                <a:r>
                  <a:rPr kumimoji="1" lang="en-US" altLang="zh-TW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/ 6 = -0.77</a:t>
                </a:r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32" y="3422037"/>
                <a:ext cx="1539645" cy="338554"/>
              </a:xfrm>
              <a:prstGeom prst="rect">
                <a:avLst/>
              </a:prstGeom>
              <a:blipFill>
                <a:blip r:embed="rId24"/>
                <a:stretch>
                  <a:fillRect t="-7143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8474A-1F64-5A0C-B12E-1E2E8218CDA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561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75293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Decoding strategies that optimize for output with high probability, such as beam search, lead to text that is </a:t>
            </a:r>
            <a:r>
              <a:rPr kumimoji="1" lang="en-US" altLang="zh-TW" sz="2400" dirty="0">
                <a:solidFill>
                  <a:srgbClr val="FF0000"/>
                </a:solidFill>
              </a:rPr>
              <a:t>incredibly degenerate (e.g., repetitive words)</a:t>
            </a:r>
            <a:r>
              <a:rPr kumimoji="1" lang="en-US" altLang="zh-TW" sz="2400" dirty="0"/>
              <a:t>, even when using state-of-the-art models such as GPT-2 Large (in 2020).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474E8-214E-D3E9-223B-CCC276FC1E1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6974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Continued.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B82C29D-3152-E281-C308-679426536F1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448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D2A0-A40D-E919-4D41-45FBD5C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is Beam Search so weak?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A65F4-FC14-90CD-F9AB-B67ADBDE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99BFC7-45D5-8949-4837-C8FBEA14509A}"/>
              </a:ext>
            </a:extLst>
          </p:cNvPr>
          <p:cNvSpPr txBox="1"/>
          <p:nvPr/>
        </p:nvSpPr>
        <p:spPr>
          <a:xfrm>
            <a:off x="1005936" y="1855809"/>
            <a:ext cx="10149744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現代語言模型通常使用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maximum likelihood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的方式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(language modeling)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進行訓練，這會導致模型過度偏向常見或高頻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當模型在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early steps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中對某些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給予極高機率時，這些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所在的路徑就會大幅壓制了其他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candidate tokens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，導致生成缺少多樣性，甚至進入重複生成的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loop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例如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 don’t know I don’t know I don’t know …)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030DB9-17A1-FD79-460A-118582795F1E}"/>
              </a:ext>
            </a:extLst>
          </p:cNvPr>
          <p:cNvSpPr txBox="1"/>
          <p:nvPr/>
        </p:nvSpPr>
        <p:spPr>
          <a:xfrm>
            <a:off x="2520363" y="6043529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933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5A832-AD59-BD12-A6F2-174F8C85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[Summary] Strategy for MLE decoding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68D03-A603-D238-F93B-94FC07CDD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800" dirty="0"/>
              <a:t>Maximum Likelihood Estimation (MLE): greedy decoding, beam search</a:t>
            </a:r>
          </a:p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既然機率值最高的不是我們想要的字詞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4D93D-5F40-0DEF-9B5E-E90DD93E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83F722-7178-7CF1-5506-78A259B0C78A}"/>
              </a:ext>
            </a:extLst>
          </p:cNvPr>
          <p:cNvSpPr txBox="1"/>
          <p:nvPr/>
        </p:nvSpPr>
        <p:spPr>
          <a:xfrm>
            <a:off x="653143" y="325611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Strategy: Add more randomness!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CB9AE-2782-ED15-A783-EE99CE1B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Strategy for MLE decoding: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改用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Sampling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8C118-0C08-4D1E-9D2B-21E16B9E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C28D-4055-7A2A-177A-6D32BB6115F2}"/>
              </a:ext>
            </a:extLst>
          </p:cNvPr>
          <p:cNvSpPr txBox="1"/>
          <p:nvPr/>
        </p:nvSpPr>
        <p:spPr>
          <a:xfrm>
            <a:off x="672221" y="1734177"/>
            <a:ext cx="10847558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就是「讓模型隨機選下一個詞，而不是每次都選最有可能的那個詞」。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是根據模型對每個詞給出的 機率分布 來進行「隨機抽樣」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0DA992A-091D-2435-F5E4-409E65CA3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6742"/>
              </p:ext>
            </p:extLst>
          </p:nvPr>
        </p:nvGraphicFramePr>
        <p:xfrm>
          <a:off x="1042186" y="3886820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310EA4C-6406-3497-FD26-21E38253770A}"/>
              </a:ext>
            </a:extLst>
          </p:cNvPr>
          <p:cNvSpPr txBox="1"/>
          <p:nvPr/>
        </p:nvSpPr>
        <p:spPr>
          <a:xfrm>
            <a:off x="4817321" y="5335373"/>
            <a:ext cx="68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不是亂抽，而是根據機率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模型的信心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來產生下一次生成</a:t>
            </a:r>
          </a:p>
        </p:txBody>
      </p:sp>
    </p:spTree>
    <p:extLst>
      <p:ext uri="{BB962C8B-B14F-4D97-AF65-F5344CB8AC3E}">
        <p14:creationId xmlns:p14="http://schemas.microsoft.com/office/powerpoint/2010/main" val="253681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1DF1DE7-4A7B-AAD0-6B0B-A3703F56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Recap: Language Model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D1D48EE6-20D2-AE58-A92C-3FEF9374D106}"/>
              </a:ext>
            </a:extLst>
          </p:cNvPr>
          <p:cNvSpPr/>
          <p:nvPr/>
        </p:nvSpPr>
        <p:spPr>
          <a:xfrm>
            <a:off x="1345532" y="3464512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9C18138D-2F9E-B7AC-AF31-80200C74547D}"/>
              </a:ext>
            </a:extLst>
          </p:cNvPr>
          <p:cNvSpPr/>
          <p:nvPr/>
        </p:nvSpPr>
        <p:spPr>
          <a:xfrm>
            <a:off x="142726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78CE1AC-6581-98CA-E3AF-FDC7DC085BA2}"/>
              </a:ext>
            </a:extLst>
          </p:cNvPr>
          <p:cNvSpPr/>
          <p:nvPr/>
        </p:nvSpPr>
        <p:spPr>
          <a:xfrm>
            <a:off x="434183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94D4E7F-2167-5556-2AE6-AAD132578C77}"/>
              </a:ext>
            </a:extLst>
          </p:cNvPr>
          <p:cNvSpPr/>
          <p:nvPr/>
        </p:nvSpPr>
        <p:spPr>
          <a:xfrm>
            <a:off x="4924755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56865D3-702C-99A1-21E0-8E293251D0AC}"/>
              </a:ext>
            </a:extLst>
          </p:cNvPr>
          <p:cNvSpPr/>
          <p:nvPr/>
        </p:nvSpPr>
        <p:spPr>
          <a:xfrm>
            <a:off x="201017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B1BACAC-83CE-05B9-5D0E-65AB22BBE5D7}"/>
              </a:ext>
            </a:extLst>
          </p:cNvPr>
          <p:cNvSpPr/>
          <p:nvPr/>
        </p:nvSpPr>
        <p:spPr>
          <a:xfrm>
            <a:off x="259309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8C12175-BF3B-26F0-442C-8C812F63CDD5}"/>
              </a:ext>
            </a:extLst>
          </p:cNvPr>
          <p:cNvSpPr/>
          <p:nvPr/>
        </p:nvSpPr>
        <p:spPr>
          <a:xfrm>
            <a:off x="317600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637828-BC44-4F38-8885-7241FC84491C}"/>
              </a:ext>
            </a:extLst>
          </p:cNvPr>
          <p:cNvSpPr/>
          <p:nvPr/>
        </p:nvSpPr>
        <p:spPr>
          <a:xfrm>
            <a:off x="375892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7EB8953-6E87-F058-6FB5-C549DC65EDED}"/>
              </a:ext>
            </a:extLst>
          </p:cNvPr>
          <p:cNvCxnSpPr>
            <a:cxnSpLocks/>
          </p:cNvCxnSpPr>
          <p:nvPr/>
        </p:nvCxnSpPr>
        <p:spPr>
          <a:xfrm flipV="1">
            <a:off x="1659191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D7ACB2-CF6F-909E-624F-EDA7FDEA36C7}"/>
              </a:ext>
            </a:extLst>
          </p:cNvPr>
          <p:cNvCxnSpPr>
            <a:cxnSpLocks/>
          </p:cNvCxnSpPr>
          <p:nvPr/>
        </p:nvCxnSpPr>
        <p:spPr>
          <a:xfrm flipV="1">
            <a:off x="2239385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EB00621-3702-A861-C67F-D1D813014439}"/>
              </a:ext>
            </a:extLst>
          </p:cNvPr>
          <p:cNvCxnSpPr>
            <a:cxnSpLocks/>
          </p:cNvCxnSpPr>
          <p:nvPr/>
        </p:nvCxnSpPr>
        <p:spPr>
          <a:xfrm flipV="1">
            <a:off x="2819579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3550D86-337D-E2F8-1DD8-2C4BA36FB6FB}"/>
              </a:ext>
            </a:extLst>
          </p:cNvPr>
          <p:cNvCxnSpPr>
            <a:cxnSpLocks/>
          </p:cNvCxnSpPr>
          <p:nvPr/>
        </p:nvCxnSpPr>
        <p:spPr>
          <a:xfrm flipV="1">
            <a:off x="3399773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69E96C9-57A7-3729-3E7B-59236EF0E4D7}"/>
              </a:ext>
            </a:extLst>
          </p:cNvPr>
          <p:cNvCxnSpPr>
            <a:cxnSpLocks/>
          </p:cNvCxnSpPr>
          <p:nvPr/>
        </p:nvCxnSpPr>
        <p:spPr>
          <a:xfrm flipV="1">
            <a:off x="3979967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D78BC7F-4D4A-8F22-240D-AA52AF35C1CE}"/>
              </a:ext>
            </a:extLst>
          </p:cNvPr>
          <p:cNvCxnSpPr>
            <a:cxnSpLocks/>
          </p:cNvCxnSpPr>
          <p:nvPr/>
        </p:nvCxnSpPr>
        <p:spPr>
          <a:xfrm flipV="1">
            <a:off x="4560161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2375D72-99C4-D87B-1E32-0BAF45E9C920}"/>
              </a:ext>
            </a:extLst>
          </p:cNvPr>
          <p:cNvCxnSpPr>
            <a:cxnSpLocks/>
          </p:cNvCxnSpPr>
          <p:nvPr/>
        </p:nvCxnSpPr>
        <p:spPr>
          <a:xfrm flipV="1">
            <a:off x="5140354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477AF822-A44C-ACDC-E3C7-E2F3DBD90267}"/>
              </a:ext>
            </a:extLst>
          </p:cNvPr>
          <p:cNvSpPr/>
          <p:nvPr/>
        </p:nvSpPr>
        <p:spPr>
          <a:xfrm>
            <a:off x="4924755" y="27334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838753-A9EA-AEEF-042D-5FECD656FA81}"/>
              </a:ext>
            </a:extLst>
          </p:cNvPr>
          <p:cNvCxnSpPr>
            <a:cxnSpLocks/>
          </p:cNvCxnSpPr>
          <p:nvPr/>
        </p:nvCxnSpPr>
        <p:spPr>
          <a:xfrm flipV="1">
            <a:off x="5153961" y="316004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2">
            <a:extLst>
              <a:ext uri="{FF2B5EF4-FFF2-40B4-BE49-F238E27FC236}">
                <a16:creationId xmlns:a16="http://schemas.microsoft.com/office/drawing/2014/main" id="{DD8B3EBD-C615-5F42-A649-971C106C244E}"/>
              </a:ext>
            </a:extLst>
          </p:cNvPr>
          <p:cNvSpPr txBox="1"/>
          <p:nvPr/>
        </p:nvSpPr>
        <p:spPr>
          <a:xfrm>
            <a:off x="4352793" y="2259211"/>
            <a:ext cx="157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b="1" dirty="0">
                <a:solidFill>
                  <a:srgbClr val="00B050"/>
                </a:solidFill>
              </a:rPr>
              <a:t>(The next word)</a:t>
            </a:r>
            <a:endParaRPr kumimoji="1" lang="zh-TW" altLang="en-US" sz="16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/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432707-D649-B997-664F-93368CC7C22F}"/>
              </a:ext>
            </a:extLst>
          </p:cNvPr>
          <p:cNvSpPr txBox="1"/>
          <p:nvPr/>
        </p:nvSpPr>
        <p:spPr>
          <a:xfrm>
            <a:off x="5927915" y="3493519"/>
            <a:ext cx="5755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model that assigns probabilities to upcoming words is called </a:t>
            </a:r>
            <a:r>
              <a:rPr kumimoji="1" lang="en-US" altLang="zh-TW" sz="2400" b="1" dirty="0"/>
              <a:t>a language model</a:t>
            </a:r>
            <a:r>
              <a:rPr kumimoji="1" lang="en-US" altLang="zh-TW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task involving predictions of upcoming words is </a:t>
            </a:r>
            <a:r>
              <a:rPr kumimoji="1" lang="en-US" altLang="zh-TW" sz="2400" b="1" dirty="0"/>
              <a:t>language modeling</a:t>
            </a:r>
            <a:r>
              <a:rPr kumimoji="1" lang="en-US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8A9604-EB36-4D9D-3B14-BD203B73857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028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114550" y="2972380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114550" y="1810802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114550" y="4133958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714750" y="209083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727450" y="3327239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502380" y="2326049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502380" y="371533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D969E0-B1D6-E33F-002B-82154E1F86F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789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Pure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5D8F2A-4ED6-0AFF-0A3A-25E030F2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97" y="3264037"/>
            <a:ext cx="5039304" cy="1867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0CD039-8D19-A605-41FC-CFE88F9CBF3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EC46E9-379E-3E89-8DC8-29B169436C26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F8FD51-1A52-BD77-A25C-AD5045CDF461}"/>
              </a:ext>
            </a:extLst>
          </p:cNvPr>
          <p:cNvSpPr txBox="1"/>
          <p:nvPr/>
        </p:nvSpPr>
        <p:spPr>
          <a:xfrm>
            <a:off x="1595769" y="2772526"/>
            <a:ext cx="470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如果完全 </a:t>
            </a:r>
            <a:r>
              <a:rPr kumimoji="1" lang="en-US" altLang="zh-TW" sz="2800" dirty="0">
                <a:solidFill>
                  <a:srgbClr val="FF0000"/>
                </a:solidFill>
              </a:rPr>
              <a:t>random sampling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64450-A7F4-2C22-9F4D-75C26ACF157F}"/>
              </a:ext>
            </a:extLst>
          </p:cNvPr>
          <p:cNvSpPr txBox="1"/>
          <p:nvPr/>
        </p:nvSpPr>
        <p:spPr>
          <a:xfrm>
            <a:off x="6383105" y="3244728"/>
            <a:ext cx="54663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它們是被稱為「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玻利維亞騎士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」的牛；他們住在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遠離城鎮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的偏遠沙漠，他們說話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很大聲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美麗、天堂般的玻利維亞語言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。他們說，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吃午餐了，瑪姬。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他們沒有告訴午餐是什麼，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」導演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丘佩拉斯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·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奧姆威爾教授告訴天空新聞。 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他們只是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和科學家交談，就像接受電視採訪一樣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記者。我們甚至沒有留下來接受採訪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電視記者。也許這就是他們發現他們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扮演玻利維亞騎士。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EC73C0-F750-A823-9421-978AB962ACBC}"/>
              </a:ext>
            </a:extLst>
          </p:cNvPr>
          <p:cNvSpPr txBox="1"/>
          <p:nvPr/>
        </p:nvSpPr>
        <p:spPr>
          <a:xfrm>
            <a:off x="6826166" y="1564516"/>
            <a:ext cx="108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獨角獸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BAD4D2-E444-301D-00A2-7E170EF7F8D7}"/>
              </a:ext>
            </a:extLst>
          </p:cNvPr>
          <p:cNvSpPr txBox="1"/>
          <p:nvPr/>
        </p:nvSpPr>
        <p:spPr>
          <a:xfrm>
            <a:off x="4471868" y="2338758"/>
            <a:ext cx="92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英語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95B623-8CA6-A554-9A20-4563E27AF5CF}"/>
              </a:ext>
            </a:extLst>
          </p:cNvPr>
          <p:cNvSpPr txBox="1"/>
          <p:nvPr/>
        </p:nvSpPr>
        <p:spPr>
          <a:xfrm>
            <a:off x="2434846" y="2208874"/>
            <a:ext cx="108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山谷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Why is Pure Sampling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so weak?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CD8E5E-4C7F-2BFE-C144-BA2FAF36F523}"/>
              </a:ext>
            </a:extLst>
          </p:cNvPr>
          <p:cNvSpPr txBox="1"/>
          <p:nvPr/>
        </p:nvSpPr>
        <p:spPr>
          <a:xfrm>
            <a:off x="1005936" y="1855809"/>
            <a:ext cx="450332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Pure Sampling does not show repetitive loop, but the result becomes incoherent and almost unrelated to the context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Why? -&gt; </a:t>
            </a:r>
            <a:r>
              <a:rPr kumimoji="1" lang="en-US" altLang="zh-TW" sz="2400" dirty="0">
                <a:solidFill>
                  <a:srgbClr val="FF0000"/>
                </a:solidFill>
              </a:rPr>
              <a:t>Unreliable tail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8161020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the</a:t>
            </a:r>
          </a:p>
          <a:p>
            <a:r>
              <a:rPr kumimoji="1" lang="en-US" altLang="zh-TW" dirty="0"/>
              <a:t>am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no</a:t>
            </a:r>
          </a:p>
          <a:p>
            <a:r>
              <a:rPr kumimoji="1" lang="en" altLang="zh-TW" dirty="0">
                <a:ea typeface="Microsoft JhengHei" panose="020B0604030504040204" pitchFamily="34" charset="-120"/>
              </a:rPr>
              <a:t>a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/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9236134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0.0014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10208933" y="2219570"/>
            <a:ext cx="373278" cy="37826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922127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10646708" y="3807451"/>
            <a:ext cx="101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Example</a:t>
            </a:r>
          </a:p>
          <a:p>
            <a:pPr algn="ctr"/>
            <a:r>
              <a:rPr kumimoji="1" lang="en-US" altLang="zh-TW" dirty="0"/>
              <a:t>Vocab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7A1373-A551-1DD6-9435-40AC274E81F5}"/>
              </a:ext>
            </a:extLst>
          </p:cNvPr>
          <p:cNvSpPr txBox="1"/>
          <p:nvPr/>
        </p:nvSpPr>
        <p:spPr>
          <a:xfrm>
            <a:off x="6010115" y="2502031"/>
            <a:ext cx="22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Words that have low probabilities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6C177ECE-4133-D8A9-615C-7F060621BB89}"/>
              </a:ext>
            </a:extLst>
          </p:cNvPr>
          <p:cNvCxnSpPr>
            <a:endCxn id="15" idx="2"/>
          </p:cNvCxnSpPr>
          <p:nvPr/>
        </p:nvCxnSpPr>
        <p:spPr>
          <a:xfrm flipV="1">
            <a:off x="4434840" y="3148362"/>
            <a:ext cx="2711975" cy="1305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1246C9-9C41-E43D-3FC8-A36200DAAAD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76BCE8-7FF2-E53A-87AE-F4FDACAA4884}"/>
              </a:ext>
            </a:extLst>
          </p:cNvPr>
          <p:cNvSpPr txBox="1"/>
          <p:nvPr/>
        </p:nvSpPr>
        <p:spPr>
          <a:xfrm>
            <a:off x="8032675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3191105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[Summary] Strategy for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7218336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Bolivian</a:t>
            </a:r>
          </a:p>
          <a:p>
            <a:r>
              <a:rPr kumimoji="1" lang="en-US" altLang="zh-TW" dirty="0"/>
              <a:t>Chinese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Egyptian</a:t>
            </a:r>
          </a:p>
          <a:p>
            <a:r>
              <a:rPr kumimoji="1" lang="en-US" altLang="zh-TW" dirty="0"/>
              <a:t>...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Scottish</a:t>
            </a:r>
          </a:p>
          <a:p>
            <a:r>
              <a:rPr kumimoji="1" lang="en-US" altLang="zh-TW" dirty="0"/>
              <a:t>English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8293450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0.09</a:t>
            </a:r>
          </a:p>
          <a:p>
            <a:r>
              <a:rPr kumimoji="1" lang="en-US" altLang="zh-TW" dirty="0"/>
              <a:t>0.10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9266249" y="2219570"/>
            <a:ext cx="373278" cy="15040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74CFE-0465-2409-63BD-5548D219685F}"/>
              </a:ext>
            </a:extLst>
          </p:cNvPr>
          <p:cNvSpPr txBox="1"/>
          <p:nvPr/>
        </p:nvSpPr>
        <p:spPr>
          <a:xfrm>
            <a:off x="7129787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8278586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9630100" y="2247851"/>
            <a:ext cx="215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Bad</a:t>
            </a:r>
            <a:r>
              <a:rPr kumimoji="1" lang="zh-TW" altLang="en-US" dirty="0"/>
              <a:t> </a:t>
            </a:r>
            <a:r>
              <a:rPr kumimoji="1" lang="en-US" altLang="zh-TW" dirty="0"/>
              <a:t>candidates</a:t>
            </a: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可能有很多字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但機率總和才</a:t>
            </a:r>
            <a:r>
              <a:rPr kumimoji="1" lang="en-US" altLang="zh-TW" dirty="0"/>
              <a:t>10%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1246C9-9C41-E43D-3FC8-A36200DAAAD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A37CB2-1EAE-DB3A-5FFB-08F8374C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0" y="1931920"/>
            <a:ext cx="5668636" cy="21009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A4BC07-AE50-BCD6-0E7D-78554C3B0062}"/>
              </a:ext>
            </a:extLst>
          </p:cNvPr>
          <p:cNvSpPr/>
          <p:nvPr/>
        </p:nvSpPr>
        <p:spPr>
          <a:xfrm>
            <a:off x="2845646" y="2561946"/>
            <a:ext cx="727113" cy="218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DF3D1B42-5364-00A6-17D0-CEFCD8242D3B}"/>
              </a:ext>
            </a:extLst>
          </p:cNvPr>
          <p:cNvSpPr/>
          <p:nvPr/>
        </p:nvSpPr>
        <p:spPr>
          <a:xfrm>
            <a:off x="9266493" y="5175325"/>
            <a:ext cx="373278" cy="7979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3FDF950-88EC-93AD-3506-082B63A7CB05}"/>
              </a:ext>
            </a:extLst>
          </p:cNvPr>
          <p:cNvSpPr txBox="1"/>
          <p:nvPr/>
        </p:nvSpPr>
        <p:spPr>
          <a:xfrm>
            <a:off x="9639527" y="5115952"/>
            <a:ext cx="215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Good</a:t>
            </a:r>
            <a:r>
              <a:rPr kumimoji="1" lang="zh-TW" altLang="en-US" dirty="0"/>
              <a:t> </a:t>
            </a:r>
            <a:r>
              <a:rPr kumimoji="1" lang="en-US" altLang="zh-TW" dirty="0"/>
              <a:t>candidates</a:t>
            </a: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可能沒有很多字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但機率總和有</a:t>
            </a:r>
            <a:r>
              <a:rPr kumimoji="1" lang="en-US" altLang="zh-TW" dirty="0"/>
              <a:t>90%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773023-9ED0-C115-AD19-A67A0677BCCB}"/>
              </a:ext>
            </a:extLst>
          </p:cNvPr>
          <p:cNvSpPr txBox="1"/>
          <p:nvPr/>
        </p:nvSpPr>
        <p:spPr>
          <a:xfrm>
            <a:off x="694272" y="5450073"/>
            <a:ext cx="536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Let’s truncate the vocabulary!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826F43-6397-B33C-F3BC-ECC2D416ADA1}"/>
              </a:ext>
            </a:extLst>
          </p:cNvPr>
          <p:cNvSpPr/>
          <p:nvPr/>
        </p:nvSpPr>
        <p:spPr>
          <a:xfrm>
            <a:off x="7060676" y="4939645"/>
            <a:ext cx="4735256" cy="134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46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114550" y="2972380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114550" y="1810802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114550" y="4133958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FBF1A92F-7143-5C58-56BE-B63FF3C7BB1C}"/>
              </a:ext>
            </a:extLst>
          </p:cNvPr>
          <p:cNvSpPr/>
          <p:nvPr/>
        </p:nvSpPr>
        <p:spPr>
          <a:xfrm>
            <a:off x="2114550" y="5295536"/>
            <a:ext cx="1600200" cy="7429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Truncated</a:t>
            </a:r>
            <a:r>
              <a:rPr kumimoji="1" lang="en-US" altLang="zh-TW" dirty="0">
                <a:solidFill>
                  <a:schemeClr val="tx1"/>
                </a:solidFill>
              </a:rPr>
              <a:t> 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714750" y="209083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727450" y="3327239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19788496-611F-9C41-8B25-569410397D8B}"/>
              </a:ext>
            </a:extLst>
          </p:cNvPr>
          <p:cNvCxnSpPr>
            <a:cxnSpLocks/>
          </p:cNvCxnSpPr>
          <p:nvPr/>
        </p:nvCxnSpPr>
        <p:spPr>
          <a:xfrm>
            <a:off x="3740150" y="456615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502380" y="2326049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502380" y="371533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A58DF5-579F-1D84-3AC6-F63C4C753FA3}"/>
              </a:ext>
            </a:extLst>
          </p:cNvPr>
          <p:cNvSpPr txBox="1"/>
          <p:nvPr/>
        </p:nvSpPr>
        <p:spPr>
          <a:xfrm>
            <a:off x="4565880" y="483521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Random sampling takes words with low probabilities into considerations.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D969E0-B1D6-E33F-002B-82154E1F86F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065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Top-p </a:t>
            </a:r>
            <a:r>
              <a:rPr kumimoji="1" lang="en-US" altLang="zh-TW" dirty="0"/>
              <a:t>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245000" y="4223179"/>
                <a:ext cx="3399837" cy="6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00" y="4223179"/>
                <a:ext cx="3399837" cy="682879"/>
              </a:xfrm>
              <a:prstGeom prst="rect">
                <a:avLst/>
              </a:prstGeom>
              <a:blipFill>
                <a:blip r:embed="rId2"/>
                <a:stretch>
                  <a:fillRect l="-32090" t="-203636" r="-746" b="-28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1228577" y="2202855"/>
                <a:ext cx="977255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as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probability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threshold.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Truncate the vocabulary whose sum of probabilities is greater than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</a:rPr>
                  <a:t>p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577" y="2202855"/>
                <a:ext cx="9772554" cy="1569660"/>
              </a:xfrm>
              <a:prstGeom prst="rect">
                <a:avLst/>
              </a:prstGeom>
              <a:blipFill>
                <a:blip r:embed="rId3"/>
                <a:stretch>
                  <a:fillRect l="-778" t="-3200" r="-259" b="-7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/>
              <p:nvPr/>
            </p:nvSpPr>
            <p:spPr>
              <a:xfrm>
                <a:off x="1970526" y="5293220"/>
                <a:ext cx="7948786" cy="8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smallest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set that fulfills the equation.</a:t>
                </a:r>
              </a:p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.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26" y="5293220"/>
                <a:ext cx="7948786" cy="861646"/>
              </a:xfrm>
              <a:prstGeom prst="rect">
                <a:avLst/>
              </a:prstGeom>
              <a:blipFill>
                <a:blip r:embed="rId4"/>
                <a:stretch>
                  <a:fillRect l="-1278" t="-2899" b="-15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BCC8368-F413-C373-49EF-9E7D5484253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9C3715-261F-F7B7-BA8F-C6A3108F2959}"/>
              </a:ext>
            </a:extLst>
          </p:cNvPr>
          <p:cNvSpPr txBox="1"/>
          <p:nvPr/>
        </p:nvSpPr>
        <p:spPr>
          <a:xfrm>
            <a:off x="6343044" y="722455"/>
            <a:ext cx="522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2020.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8AF4CD-D1E6-1253-C5DC-C025561341A5}"/>
              </a:ext>
            </a:extLst>
          </p:cNvPr>
          <p:cNvSpPr txBox="1"/>
          <p:nvPr/>
        </p:nvSpPr>
        <p:spPr>
          <a:xfrm>
            <a:off x="1228577" y="1688191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又稱作 </a:t>
            </a:r>
            <a:r>
              <a:rPr kumimoji="1" lang="en-US" altLang="zh-TW" sz="2400" dirty="0"/>
              <a:t>Nucleus Sampling</a:t>
            </a:r>
            <a:endParaRPr kumimoji="1"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/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blipFill>
                <a:blip r:embed="rId2"/>
                <a:stretch>
                  <a:fillRect t="-225455" b="-3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/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blipFill>
                <a:blip r:embed="rId3"/>
                <a:stretch>
                  <a:fillRect l="-2857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0D7B6E-F39B-BD00-604E-5AF99C28D756}"/>
              </a:ext>
            </a:extLst>
          </p:cNvPr>
          <p:cNvSpPr txBox="1"/>
          <p:nvPr/>
        </p:nvSpPr>
        <p:spPr>
          <a:xfrm>
            <a:off x="8890442" y="5786317"/>
            <a:ext cx="22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otherwise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blipFill>
                <a:blip r:embed="rId4"/>
                <a:stretch>
                  <a:fillRect t="-200000" b="-28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1005936" y="1638639"/>
                <a:ext cx="10183680" cy="309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  <a:endParaRPr kumimoji="1" lang="en-US" altLang="zh-TW" sz="24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kumimoji="1" lang="en-US" altLang="zh-TW" sz="2400" dirty="0"/>
                  <a:t>3. 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4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6" y="1638639"/>
                <a:ext cx="10183680" cy="3093026"/>
              </a:xfrm>
              <a:prstGeom prst="rect">
                <a:avLst/>
              </a:prstGeom>
              <a:blipFill>
                <a:blip r:embed="rId5"/>
                <a:stretch>
                  <a:fillRect l="-872" t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000107CC-7C6B-534A-8CEC-FACF885B607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1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018C0-1A9F-B638-8E44-34573FB1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機率重新調整 </a:t>
            </a:r>
            <a:r>
              <a:rPr kumimoji="1" lang="en-US" altLang="zh-TW" dirty="0">
                <a:ea typeface="Microsoft JhengHei" panose="020B0604030504040204" pitchFamily="34" charset="-120"/>
              </a:rPr>
              <a:t>toy example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4BC89-14C5-3062-55C0-5137E485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E2A1081-1C84-EB88-9D9D-D7EB34B1283F}"/>
              </a:ext>
            </a:extLst>
          </p:cNvPr>
          <p:cNvSpPr/>
          <p:nvPr/>
        </p:nvSpPr>
        <p:spPr>
          <a:xfrm>
            <a:off x="876300" y="1946910"/>
            <a:ext cx="3299460" cy="1863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D168C0-408B-7FDA-0279-3264F7B8821F}"/>
              </a:ext>
            </a:extLst>
          </p:cNvPr>
          <p:cNvSpPr txBox="1"/>
          <p:nvPr/>
        </p:nvSpPr>
        <p:spPr>
          <a:xfrm>
            <a:off x="4876799" y="2461260"/>
            <a:ext cx="27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任意門的機率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1/4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4D70EE-F83B-5661-9B7B-DD4C88A4FFDA}"/>
              </a:ext>
            </a:extLst>
          </p:cNvPr>
          <p:cNvSpPr txBox="1"/>
          <p:nvPr/>
        </p:nvSpPr>
        <p:spPr>
          <a:xfrm>
            <a:off x="4876799" y="4713208"/>
            <a:ext cx="51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任意門的機率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D5D61C-4B52-8B94-9588-1F9CF3142572}"/>
              </a:ext>
            </a:extLst>
          </p:cNvPr>
          <p:cNvSpPr txBox="1"/>
          <p:nvPr/>
        </p:nvSpPr>
        <p:spPr>
          <a:xfrm>
            <a:off x="1322070" y="2630805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88FFF-A5E3-5A0D-C939-75FFFA284A8E}"/>
              </a:ext>
            </a:extLst>
          </p:cNvPr>
          <p:cNvSpPr txBox="1"/>
          <p:nvPr/>
        </p:nvSpPr>
        <p:spPr>
          <a:xfrm>
            <a:off x="1714500" y="324286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47DF1E9-EA9E-A3EE-ECE9-3915384D48CB}"/>
              </a:ext>
            </a:extLst>
          </p:cNvPr>
          <p:cNvSpPr txBox="1"/>
          <p:nvPr/>
        </p:nvSpPr>
        <p:spPr>
          <a:xfrm>
            <a:off x="3173730" y="318539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C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E5BA1D7-DF11-C97A-A923-391E8EA1C771}"/>
              </a:ext>
            </a:extLst>
          </p:cNvPr>
          <p:cNvSpPr/>
          <p:nvPr/>
        </p:nvSpPr>
        <p:spPr>
          <a:xfrm>
            <a:off x="1676400" y="5011297"/>
            <a:ext cx="350520" cy="35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8FA5CF7-956B-3286-1C78-B96F220F6249}"/>
              </a:ext>
            </a:extLst>
          </p:cNvPr>
          <p:cNvSpPr/>
          <p:nvPr/>
        </p:nvSpPr>
        <p:spPr>
          <a:xfrm>
            <a:off x="2125980" y="5598038"/>
            <a:ext cx="350520" cy="35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656436-4103-EBFD-4886-08B64FEB561A}"/>
              </a:ext>
            </a:extLst>
          </p:cNvPr>
          <p:cNvSpPr txBox="1"/>
          <p:nvPr/>
        </p:nvSpPr>
        <p:spPr>
          <a:xfrm>
            <a:off x="1322070" y="5058922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DB9FECC-1021-7A5B-4E22-AA0533C075B6}"/>
              </a:ext>
            </a:extLst>
          </p:cNvPr>
          <p:cNvSpPr txBox="1"/>
          <p:nvPr/>
        </p:nvSpPr>
        <p:spPr>
          <a:xfrm>
            <a:off x="1764030" y="556946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AB1E5AD-9720-7825-51AF-C6C667245077}"/>
              </a:ext>
            </a:extLst>
          </p:cNvPr>
          <p:cNvSpPr txBox="1"/>
          <p:nvPr/>
        </p:nvSpPr>
        <p:spPr>
          <a:xfrm>
            <a:off x="4876800" y="5121906"/>
            <a:ext cx="530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竹蜻蜓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竹蜻蜓Ｂ機率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  <a:endParaRPr kumimoji="1"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1F42EB1-CE8F-D25E-D278-168B116E48FC}"/>
              </a:ext>
            </a:extLst>
          </p:cNvPr>
          <p:cNvGrpSpPr/>
          <p:nvPr/>
        </p:nvGrpSpPr>
        <p:grpSpPr>
          <a:xfrm>
            <a:off x="2781300" y="3018852"/>
            <a:ext cx="563880" cy="458466"/>
            <a:chOff x="3192780" y="2330900"/>
            <a:chExt cx="563880" cy="458466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C5D9A7C-D568-A11B-7937-0E6158B9BC0C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F80CAF4-39EE-DB77-A2D0-42E81CB5F123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72ED4F9-BEF5-3528-B7BF-82D8C93DC781}"/>
              </a:ext>
            </a:extLst>
          </p:cNvPr>
          <p:cNvGrpSpPr/>
          <p:nvPr/>
        </p:nvGrpSpPr>
        <p:grpSpPr>
          <a:xfrm>
            <a:off x="1914525" y="3115590"/>
            <a:ext cx="563880" cy="458466"/>
            <a:chOff x="3192780" y="2330900"/>
            <a:chExt cx="563880" cy="458466"/>
          </a:xfrm>
        </p:grpSpPr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CC43DA-949A-5963-1967-0B75970CB21D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22ECEEF-3A8B-DED8-6097-09E2A0FDCC3B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B3FD234-7A94-2F1F-1991-1020E3294E2B}"/>
              </a:ext>
            </a:extLst>
          </p:cNvPr>
          <p:cNvGrpSpPr/>
          <p:nvPr/>
        </p:nvGrpSpPr>
        <p:grpSpPr>
          <a:xfrm>
            <a:off x="1451610" y="2523749"/>
            <a:ext cx="563880" cy="458466"/>
            <a:chOff x="3192780" y="2330900"/>
            <a:chExt cx="563880" cy="458466"/>
          </a:xfrm>
        </p:grpSpPr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98277F3E-117A-31A9-8B45-B1C494804F38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34B781E-9AA2-9067-DA22-5576FD0136F0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圖形 49" descr="關上的門 以實心填滿">
            <a:extLst>
              <a:ext uri="{FF2B5EF4-FFF2-40B4-BE49-F238E27FC236}">
                <a16:creationId xmlns:a16="http://schemas.microsoft.com/office/drawing/2014/main" id="{9B9CDD66-3378-434B-FBDD-303D6AF3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280" y="2243269"/>
            <a:ext cx="560960" cy="560960"/>
          </a:xfrm>
          <a:prstGeom prst="rect">
            <a:avLst/>
          </a:prstGeom>
        </p:spPr>
      </p:pic>
      <p:sp>
        <p:nvSpPr>
          <p:cNvPr id="51" name="橢圓 50">
            <a:extLst>
              <a:ext uri="{FF2B5EF4-FFF2-40B4-BE49-F238E27FC236}">
                <a16:creationId xmlns:a16="http://schemas.microsoft.com/office/drawing/2014/main" id="{AA5703F0-2508-4D9B-82E1-8A7FA952DB9D}"/>
              </a:ext>
            </a:extLst>
          </p:cNvPr>
          <p:cNvSpPr/>
          <p:nvPr/>
        </p:nvSpPr>
        <p:spPr>
          <a:xfrm>
            <a:off x="876300" y="4485293"/>
            <a:ext cx="3299460" cy="1863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0EE90A9-B308-1DE7-A3DF-3356BB220B32}"/>
              </a:ext>
            </a:extLst>
          </p:cNvPr>
          <p:cNvSpPr txBox="1"/>
          <p:nvPr/>
        </p:nvSpPr>
        <p:spPr>
          <a:xfrm>
            <a:off x="1322070" y="5169188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7689753-FEDB-A6A5-0354-48BD74354D3E}"/>
              </a:ext>
            </a:extLst>
          </p:cNvPr>
          <p:cNvSpPr txBox="1"/>
          <p:nvPr/>
        </p:nvSpPr>
        <p:spPr>
          <a:xfrm>
            <a:off x="1714500" y="5781245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B9D527F0-F63B-9D86-3A61-0B975A4A8E6E}"/>
              </a:ext>
            </a:extLst>
          </p:cNvPr>
          <p:cNvGrpSpPr/>
          <p:nvPr/>
        </p:nvGrpSpPr>
        <p:grpSpPr>
          <a:xfrm>
            <a:off x="1914525" y="5653973"/>
            <a:ext cx="563880" cy="458466"/>
            <a:chOff x="3192780" y="2330900"/>
            <a:chExt cx="563880" cy="458466"/>
          </a:xfrm>
        </p:grpSpPr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03FEF4E6-492F-0E97-06E9-8A4C0C77421A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2D1A9A2C-AB7C-F74D-8C0A-D2F4755932CD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0F3F1FD-04E5-03A1-2CED-741770609A92}"/>
              </a:ext>
            </a:extLst>
          </p:cNvPr>
          <p:cNvGrpSpPr/>
          <p:nvPr/>
        </p:nvGrpSpPr>
        <p:grpSpPr>
          <a:xfrm>
            <a:off x="1451610" y="5062132"/>
            <a:ext cx="563880" cy="458466"/>
            <a:chOff x="3192780" y="2330900"/>
            <a:chExt cx="563880" cy="458466"/>
          </a:xfrm>
        </p:grpSpPr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A2A7F8C5-A5BC-ECDD-4151-5AEA767DC081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5BDE573F-8749-3952-0138-0F55724005EC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" name="圖形 1023" descr="關上的門 以實心填滿">
            <a:extLst>
              <a:ext uri="{FF2B5EF4-FFF2-40B4-BE49-F238E27FC236}">
                <a16:creationId xmlns:a16="http://schemas.microsoft.com/office/drawing/2014/main" id="{049267F0-385C-F770-4A38-C5EDD281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280" y="4781652"/>
            <a:ext cx="560960" cy="5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7" grpId="0" animBg="1"/>
      <p:bldP spid="29" grpId="0" animBg="1"/>
      <p:bldP spid="31" grpId="0"/>
      <p:bldP spid="32" grpId="0"/>
      <p:bldP spid="34" grpId="0"/>
      <p:bldP spid="51" grpId="0" animBg="1"/>
      <p:bldP spid="52" grpId="0"/>
      <p:bldP spid="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216E0-0CF9-A7C5-AD66-52E381D3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Top-p Sampling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FA4B4-9F19-ADBB-13CD-58090215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3969D554-220C-0034-E39D-5C7488E7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28568"/>
              </p:ext>
            </p:extLst>
          </p:nvPr>
        </p:nvGraphicFramePr>
        <p:xfrm>
          <a:off x="759382" y="2406812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/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設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為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0.8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中只會有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cat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和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dog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兩個詞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blipFill>
                <a:blip r:embed="rId2"/>
                <a:stretch>
                  <a:fillRect l="-993" t="-5172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81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Top-k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/>
              <p:nvPr/>
            </p:nvSpPr>
            <p:spPr>
              <a:xfrm>
                <a:off x="1005936" y="1638639"/>
                <a:ext cx="10004571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Core idea: truncate the vocabulary with </a:t>
                </a:r>
                <a:r>
                  <a:rPr kumimoji="1"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the most probable words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Steps: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as the size of truncated vocabulary.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Leave the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words with the highest probabilities. 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. (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假設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k=40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就只剩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tokens)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6" y="1638639"/>
                <a:ext cx="10004571" cy="3788666"/>
              </a:xfrm>
              <a:prstGeom prst="rect">
                <a:avLst/>
              </a:prstGeom>
              <a:blipFill>
                <a:blip r:embed="rId2"/>
                <a:stretch>
                  <a:fillRect l="-508" r="-635" b="-1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D8C8A5-98C9-0442-07A6-A61E9E6E21C3}"/>
              </a:ext>
            </a:extLst>
          </p:cNvPr>
          <p:cNvGrpSpPr/>
          <p:nvPr/>
        </p:nvGrpSpPr>
        <p:grpSpPr>
          <a:xfrm>
            <a:off x="5882390" y="5484218"/>
            <a:ext cx="5719060" cy="732288"/>
            <a:chOff x="4893895" y="5194759"/>
            <a:chExt cx="5719060" cy="732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/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blipFill>
                  <a:blip r:embed="rId3"/>
                  <a:stretch>
                    <a:fillRect l="-735" t="-231481" r="-1838" b="-3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/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00" dirty="0"/>
                    <a:t>if </a:t>
                  </a:r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blipFill>
                  <a:blip r:embed="rId4"/>
                  <a:stretch>
                    <a:fillRect l="-3448" t="-6061" b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27A4DCD-A76E-1DFE-C4AB-4C5DF2827CDD}"/>
                </a:ext>
              </a:extLst>
            </p:cNvPr>
            <p:cNvSpPr txBox="1"/>
            <p:nvPr/>
          </p:nvSpPr>
          <p:spPr>
            <a:xfrm>
              <a:off x="8406965" y="5526937"/>
              <a:ext cx="2205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/>
                <a:t>otherwise</a:t>
              </a:r>
              <a:endParaRPr kumimoji="1" lang="zh-TW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/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blipFill>
                <a:blip r:embed="rId5"/>
                <a:stretch>
                  <a:fillRect l="-2198" t="-204444" b="-28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DE8ABF-F400-07DA-5725-FC5323E043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1DF1DE7-4A7B-AAD0-6B0B-A3703F56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Recap: Conditional Language Model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D9FBD44B-94AD-6941-B91F-2340F3D118DE}"/>
              </a:ext>
            </a:extLst>
          </p:cNvPr>
          <p:cNvSpPr/>
          <p:nvPr/>
        </p:nvSpPr>
        <p:spPr>
          <a:xfrm>
            <a:off x="1209975" y="4015188"/>
            <a:ext cx="406394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5A57F935-032D-464B-A277-5FE370934D10}"/>
              </a:ext>
            </a:extLst>
          </p:cNvPr>
          <p:cNvSpPr/>
          <p:nvPr/>
        </p:nvSpPr>
        <p:spPr>
          <a:xfrm>
            <a:off x="6911401" y="4015188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3FECD980-2F95-B949-849E-06D621DC567F}"/>
              </a:ext>
            </a:extLst>
          </p:cNvPr>
          <p:cNvSpPr/>
          <p:nvPr/>
        </p:nvSpPr>
        <p:spPr>
          <a:xfrm>
            <a:off x="121804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54656621-D008-3745-BFC9-612CB0387E3A}"/>
              </a:ext>
            </a:extLst>
          </p:cNvPr>
          <p:cNvSpPr/>
          <p:nvPr/>
        </p:nvSpPr>
        <p:spPr>
          <a:xfrm>
            <a:off x="1724019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EF9A8C83-7F09-6D4B-BEE2-6F17BFA09019}"/>
              </a:ext>
            </a:extLst>
          </p:cNvPr>
          <p:cNvSpPr/>
          <p:nvPr/>
        </p:nvSpPr>
        <p:spPr>
          <a:xfrm>
            <a:off x="4253897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0ECB86E9-7E5B-D04A-AE38-1FD5CD016A2E}"/>
              </a:ext>
            </a:extLst>
          </p:cNvPr>
          <p:cNvSpPr/>
          <p:nvPr/>
        </p:nvSpPr>
        <p:spPr>
          <a:xfrm>
            <a:off x="475987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FD1D904-A7FC-4E46-AE29-8CF3B59A7DC2}"/>
              </a:ext>
            </a:extLst>
          </p:cNvPr>
          <p:cNvSpPr/>
          <p:nvPr/>
        </p:nvSpPr>
        <p:spPr>
          <a:xfrm>
            <a:off x="2229995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圓角矩形 75">
            <a:extLst>
              <a:ext uri="{FF2B5EF4-FFF2-40B4-BE49-F238E27FC236}">
                <a16:creationId xmlns:a16="http://schemas.microsoft.com/office/drawing/2014/main" id="{13194923-1239-0248-BCD8-580CBD77AEE2}"/>
              </a:ext>
            </a:extLst>
          </p:cNvPr>
          <p:cNvSpPr/>
          <p:nvPr/>
        </p:nvSpPr>
        <p:spPr>
          <a:xfrm>
            <a:off x="2735970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56DD6C3-5A68-6642-8E21-65A30E28E8BD}"/>
              </a:ext>
            </a:extLst>
          </p:cNvPr>
          <p:cNvSpPr/>
          <p:nvPr/>
        </p:nvSpPr>
        <p:spPr>
          <a:xfrm>
            <a:off x="3241946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7F8A8991-5697-4C4E-8150-715DF04A6EF0}"/>
              </a:ext>
            </a:extLst>
          </p:cNvPr>
          <p:cNvSpPr/>
          <p:nvPr/>
        </p:nvSpPr>
        <p:spPr>
          <a:xfrm>
            <a:off x="3747922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4AAE3956-C4DE-9544-97A0-4EA08925493B}"/>
              </a:ext>
            </a:extLst>
          </p:cNvPr>
          <p:cNvCxnSpPr>
            <a:cxnSpLocks/>
          </p:cNvCxnSpPr>
          <p:nvPr/>
        </p:nvCxnSpPr>
        <p:spPr>
          <a:xfrm flipV="1">
            <a:off x="145269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EB78A88-E7E9-5544-946B-21F8CC6016CC}"/>
              </a:ext>
            </a:extLst>
          </p:cNvPr>
          <p:cNvCxnSpPr>
            <a:cxnSpLocks/>
          </p:cNvCxnSpPr>
          <p:nvPr/>
        </p:nvCxnSpPr>
        <p:spPr>
          <a:xfrm flipV="1">
            <a:off x="1955948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14DD49F0-06AA-2446-AF79-A9390B161576}"/>
              </a:ext>
            </a:extLst>
          </p:cNvPr>
          <p:cNvCxnSpPr>
            <a:cxnSpLocks/>
          </p:cNvCxnSpPr>
          <p:nvPr/>
        </p:nvCxnSpPr>
        <p:spPr>
          <a:xfrm flipV="1">
            <a:off x="245920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E7D11232-89B3-B744-95FB-B7917C8CA645}"/>
              </a:ext>
            </a:extLst>
          </p:cNvPr>
          <p:cNvCxnSpPr>
            <a:cxnSpLocks/>
          </p:cNvCxnSpPr>
          <p:nvPr/>
        </p:nvCxnSpPr>
        <p:spPr>
          <a:xfrm flipV="1">
            <a:off x="2962456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D2F2258-FE3C-8C46-A8FE-DC9A845E4088}"/>
              </a:ext>
            </a:extLst>
          </p:cNvPr>
          <p:cNvCxnSpPr>
            <a:cxnSpLocks/>
          </p:cNvCxnSpPr>
          <p:nvPr/>
        </p:nvCxnSpPr>
        <p:spPr>
          <a:xfrm flipV="1">
            <a:off x="346570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97BFCE83-6F0D-284D-886E-10FF8B9BF057}"/>
              </a:ext>
            </a:extLst>
          </p:cNvPr>
          <p:cNvCxnSpPr>
            <a:cxnSpLocks/>
          </p:cNvCxnSpPr>
          <p:nvPr/>
        </p:nvCxnSpPr>
        <p:spPr>
          <a:xfrm flipV="1">
            <a:off x="396896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EF2D09A-477B-3D48-8269-92B61A9BC8FC}"/>
              </a:ext>
            </a:extLst>
          </p:cNvPr>
          <p:cNvCxnSpPr>
            <a:cxnSpLocks/>
          </p:cNvCxnSpPr>
          <p:nvPr/>
        </p:nvCxnSpPr>
        <p:spPr>
          <a:xfrm flipV="1">
            <a:off x="447221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77644B50-FA4E-7E4F-ACC4-4E32BADA54D9}"/>
              </a:ext>
            </a:extLst>
          </p:cNvPr>
          <p:cNvCxnSpPr>
            <a:cxnSpLocks/>
          </p:cNvCxnSpPr>
          <p:nvPr/>
        </p:nvCxnSpPr>
        <p:spPr>
          <a:xfrm flipV="1">
            <a:off x="497547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0BB558AD-A665-5448-9EE2-F53BF926A067}"/>
              </a:ext>
            </a:extLst>
          </p:cNvPr>
          <p:cNvSpPr/>
          <p:nvPr/>
        </p:nvSpPr>
        <p:spPr>
          <a:xfrm>
            <a:off x="6948795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A411808-73FD-4841-880F-DD8946B84382}"/>
              </a:ext>
            </a:extLst>
          </p:cNvPr>
          <p:cNvSpPr/>
          <p:nvPr/>
        </p:nvSpPr>
        <p:spPr>
          <a:xfrm>
            <a:off x="7454771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圓角矩形 88">
            <a:extLst>
              <a:ext uri="{FF2B5EF4-FFF2-40B4-BE49-F238E27FC236}">
                <a16:creationId xmlns:a16="http://schemas.microsoft.com/office/drawing/2014/main" id="{6E7C4CB4-59BD-3E47-981B-E92EB4D6EB0D}"/>
              </a:ext>
            </a:extLst>
          </p:cNvPr>
          <p:cNvSpPr/>
          <p:nvPr/>
        </p:nvSpPr>
        <p:spPr>
          <a:xfrm>
            <a:off x="9984649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B95DD754-7EF1-374F-9A01-283BB6700D09}"/>
              </a:ext>
            </a:extLst>
          </p:cNvPr>
          <p:cNvSpPr/>
          <p:nvPr/>
        </p:nvSpPr>
        <p:spPr>
          <a:xfrm>
            <a:off x="1049062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78A565AA-413D-E147-8948-D7C2D8AC6B09}"/>
              </a:ext>
            </a:extLst>
          </p:cNvPr>
          <p:cNvSpPr/>
          <p:nvPr/>
        </p:nvSpPr>
        <p:spPr>
          <a:xfrm>
            <a:off x="7960747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C0555A6B-F4B2-1549-9F37-4F447324D86E}"/>
              </a:ext>
            </a:extLst>
          </p:cNvPr>
          <p:cNvSpPr/>
          <p:nvPr/>
        </p:nvSpPr>
        <p:spPr>
          <a:xfrm>
            <a:off x="8466722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3" name="圓角矩形 92">
            <a:extLst>
              <a:ext uri="{FF2B5EF4-FFF2-40B4-BE49-F238E27FC236}">
                <a16:creationId xmlns:a16="http://schemas.microsoft.com/office/drawing/2014/main" id="{BC5CFCDD-6E96-C543-BAEE-31DBFD6FAB6D}"/>
              </a:ext>
            </a:extLst>
          </p:cNvPr>
          <p:cNvSpPr/>
          <p:nvPr/>
        </p:nvSpPr>
        <p:spPr>
          <a:xfrm>
            <a:off x="8972698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62FD39A0-1E37-3C49-9A28-6E061D951BAB}"/>
              </a:ext>
            </a:extLst>
          </p:cNvPr>
          <p:cNvSpPr/>
          <p:nvPr/>
        </p:nvSpPr>
        <p:spPr>
          <a:xfrm>
            <a:off x="947867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7176256F-0C55-FE48-B781-0736E2B0FD89}"/>
              </a:ext>
            </a:extLst>
          </p:cNvPr>
          <p:cNvCxnSpPr>
            <a:cxnSpLocks/>
          </p:cNvCxnSpPr>
          <p:nvPr/>
        </p:nvCxnSpPr>
        <p:spPr>
          <a:xfrm flipV="1">
            <a:off x="7183445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29BB29E-67B8-C349-AF1C-A1FE1E124EAD}"/>
              </a:ext>
            </a:extLst>
          </p:cNvPr>
          <p:cNvCxnSpPr>
            <a:cxnSpLocks/>
          </p:cNvCxnSpPr>
          <p:nvPr/>
        </p:nvCxnSpPr>
        <p:spPr>
          <a:xfrm flipV="1">
            <a:off x="768669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DB5D3F00-699C-B741-862C-FEC5C74B7D09}"/>
              </a:ext>
            </a:extLst>
          </p:cNvPr>
          <p:cNvCxnSpPr>
            <a:cxnSpLocks/>
          </p:cNvCxnSpPr>
          <p:nvPr/>
        </p:nvCxnSpPr>
        <p:spPr>
          <a:xfrm flipV="1">
            <a:off x="8189952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534F5461-1885-7344-9AC6-DBFD80667A92}"/>
              </a:ext>
            </a:extLst>
          </p:cNvPr>
          <p:cNvCxnSpPr>
            <a:cxnSpLocks/>
          </p:cNvCxnSpPr>
          <p:nvPr/>
        </p:nvCxnSpPr>
        <p:spPr>
          <a:xfrm flipV="1">
            <a:off x="869320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8285B78D-7FC6-134E-8A30-8E472AE080FB}"/>
              </a:ext>
            </a:extLst>
          </p:cNvPr>
          <p:cNvCxnSpPr>
            <a:cxnSpLocks/>
          </p:cNvCxnSpPr>
          <p:nvPr/>
        </p:nvCxnSpPr>
        <p:spPr>
          <a:xfrm flipV="1">
            <a:off x="9196460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5443F09B-EBEA-F245-A65F-7A0B23C500C2}"/>
              </a:ext>
            </a:extLst>
          </p:cNvPr>
          <p:cNvCxnSpPr>
            <a:cxnSpLocks/>
          </p:cNvCxnSpPr>
          <p:nvPr/>
        </p:nvCxnSpPr>
        <p:spPr>
          <a:xfrm flipV="1">
            <a:off x="969971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5FC6F5BF-8C96-4544-A1F0-09BFCC872024}"/>
              </a:ext>
            </a:extLst>
          </p:cNvPr>
          <p:cNvCxnSpPr>
            <a:cxnSpLocks/>
          </p:cNvCxnSpPr>
          <p:nvPr/>
        </p:nvCxnSpPr>
        <p:spPr>
          <a:xfrm flipV="1">
            <a:off x="1020296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DCA81464-F090-474B-A595-463F7B3D8C6B}"/>
              </a:ext>
            </a:extLst>
          </p:cNvPr>
          <p:cNvCxnSpPr>
            <a:cxnSpLocks/>
          </p:cNvCxnSpPr>
          <p:nvPr/>
        </p:nvCxnSpPr>
        <p:spPr>
          <a:xfrm flipV="1">
            <a:off x="1070622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4996BC78-C71B-1947-942C-CD3DE6A3C2CB}"/>
              </a:ext>
            </a:extLst>
          </p:cNvPr>
          <p:cNvSpPr/>
          <p:nvPr/>
        </p:nvSpPr>
        <p:spPr>
          <a:xfrm>
            <a:off x="7960747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圓角矩形 103">
            <a:extLst>
              <a:ext uri="{FF2B5EF4-FFF2-40B4-BE49-F238E27FC236}">
                <a16:creationId xmlns:a16="http://schemas.microsoft.com/office/drawing/2014/main" id="{C7B47456-5006-4F4C-9098-EBFE174E9C9B}"/>
              </a:ext>
            </a:extLst>
          </p:cNvPr>
          <p:cNvSpPr/>
          <p:nvPr/>
        </p:nvSpPr>
        <p:spPr>
          <a:xfrm>
            <a:off x="8466722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圓角矩形 104">
            <a:extLst>
              <a:ext uri="{FF2B5EF4-FFF2-40B4-BE49-F238E27FC236}">
                <a16:creationId xmlns:a16="http://schemas.microsoft.com/office/drawing/2014/main" id="{89247069-43C5-CA4C-A7E4-8D64C81A2088}"/>
              </a:ext>
            </a:extLst>
          </p:cNvPr>
          <p:cNvSpPr/>
          <p:nvPr/>
        </p:nvSpPr>
        <p:spPr>
          <a:xfrm>
            <a:off x="8972698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圓角矩形 105">
            <a:extLst>
              <a:ext uri="{FF2B5EF4-FFF2-40B4-BE49-F238E27FC236}">
                <a16:creationId xmlns:a16="http://schemas.microsoft.com/office/drawing/2014/main" id="{739B90F4-8E13-5744-94BA-7B05990AAE5C}"/>
              </a:ext>
            </a:extLst>
          </p:cNvPr>
          <p:cNvSpPr/>
          <p:nvPr/>
        </p:nvSpPr>
        <p:spPr>
          <a:xfrm>
            <a:off x="9478674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2B8D09A5-3AC6-5B4E-98E8-B12D9F9DA377}"/>
              </a:ext>
            </a:extLst>
          </p:cNvPr>
          <p:cNvCxnSpPr>
            <a:cxnSpLocks/>
          </p:cNvCxnSpPr>
          <p:nvPr/>
        </p:nvCxnSpPr>
        <p:spPr>
          <a:xfrm flipV="1">
            <a:off x="818995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1BC138C-CDA4-7B4F-9379-2DA87A80201E}"/>
              </a:ext>
            </a:extLst>
          </p:cNvPr>
          <p:cNvCxnSpPr>
            <a:cxnSpLocks/>
          </p:cNvCxnSpPr>
          <p:nvPr/>
        </p:nvCxnSpPr>
        <p:spPr>
          <a:xfrm flipV="1">
            <a:off x="8693207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4B775EC-C137-D14F-B221-736CDF1A1658}"/>
              </a:ext>
            </a:extLst>
          </p:cNvPr>
          <p:cNvCxnSpPr>
            <a:cxnSpLocks/>
          </p:cNvCxnSpPr>
          <p:nvPr/>
        </p:nvCxnSpPr>
        <p:spPr>
          <a:xfrm flipV="1">
            <a:off x="9196460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489DE832-E5E2-904A-85E6-AD1B7F09D0F4}"/>
              </a:ext>
            </a:extLst>
          </p:cNvPr>
          <p:cNvCxnSpPr>
            <a:cxnSpLocks/>
          </p:cNvCxnSpPr>
          <p:nvPr/>
        </p:nvCxnSpPr>
        <p:spPr>
          <a:xfrm flipV="1">
            <a:off x="9699714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10">
            <a:extLst>
              <a:ext uri="{FF2B5EF4-FFF2-40B4-BE49-F238E27FC236}">
                <a16:creationId xmlns:a16="http://schemas.microsoft.com/office/drawing/2014/main" id="{38598EA8-0A55-0642-8E45-29331A590728}"/>
              </a:ext>
            </a:extLst>
          </p:cNvPr>
          <p:cNvSpPr/>
          <p:nvPr/>
        </p:nvSpPr>
        <p:spPr>
          <a:xfrm>
            <a:off x="5529483" y="4311075"/>
            <a:ext cx="1126351" cy="3497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Attention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8208453-FFFB-A845-AD82-41F006AE0928}"/>
              </a:ext>
            </a:extLst>
          </p:cNvPr>
          <p:cNvCxnSpPr>
            <a:stCxn id="69" idx="3"/>
            <a:endCxn id="111" idx="1"/>
          </p:cNvCxnSpPr>
          <p:nvPr/>
        </p:nvCxnSpPr>
        <p:spPr>
          <a:xfrm>
            <a:off x="5273917" y="4485966"/>
            <a:ext cx="2555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A9BCAF29-1400-E44F-957C-D31CAF721AD9}"/>
              </a:ext>
            </a:extLst>
          </p:cNvPr>
          <p:cNvCxnSpPr>
            <a:stCxn id="111" idx="3"/>
            <a:endCxn id="70" idx="1"/>
          </p:cNvCxnSpPr>
          <p:nvPr/>
        </p:nvCxnSpPr>
        <p:spPr>
          <a:xfrm>
            <a:off x="6655833" y="4485966"/>
            <a:ext cx="25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67">
            <a:extLst>
              <a:ext uri="{FF2B5EF4-FFF2-40B4-BE49-F238E27FC236}">
                <a16:creationId xmlns:a16="http://schemas.microsoft.com/office/drawing/2014/main" id="{233DEAF6-4DEB-BB4C-8D4A-392294974BF1}"/>
              </a:ext>
            </a:extLst>
          </p:cNvPr>
          <p:cNvSpPr txBox="1"/>
          <p:nvPr/>
        </p:nvSpPr>
        <p:spPr>
          <a:xfrm>
            <a:off x="6794134" y="5702427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115" name="圓角矩形 114">
            <a:extLst>
              <a:ext uri="{FF2B5EF4-FFF2-40B4-BE49-F238E27FC236}">
                <a16:creationId xmlns:a16="http://schemas.microsoft.com/office/drawing/2014/main" id="{A51CA355-E4BA-1B4A-83B7-F67A6914C787}"/>
              </a:ext>
            </a:extLst>
          </p:cNvPr>
          <p:cNvSpPr/>
          <p:nvPr/>
        </p:nvSpPr>
        <p:spPr>
          <a:xfrm>
            <a:off x="7451035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2640504F-ECD2-0147-9334-0D79EC28F308}"/>
              </a:ext>
            </a:extLst>
          </p:cNvPr>
          <p:cNvCxnSpPr>
            <a:cxnSpLocks/>
          </p:cNvCxnSpPr>
          <p:nvPr/>
        </p:nvCxnSpPr>
        <p:spPr>
          <a:xfrm flipV="1">
            <a:off x="768024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圓角矩形 116">
            <a:extLst>
              <a:ext uri="{FF2B5EF4-FFF2-40B4-BE49-F238E27FC236}">
                <a16:creationId xmlns:a16="http://schemas.microsoft.com/office/drawing/2014/main" id="{02D3D0E2-AA75-F34E-A793-EAADE600B6E4}"/>
              </a:ext>
            </a:extLst>
          </p:cNvPr>
          <p:cNvSpPr/>
          <p:nvPr/>
        </p:nvSpPr>
        <p:spPr>
          <a:xfrm>
            <a:off x="9984649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54A9014C-AC90-7E45-94B7-527CA36F9C9E}"/>
              </a:ext>
            </a:extLst>
          </p:cNvPr>
          <p:cNvCxnSpPr>
            <a:cxnSpLocks/>
          </p:cNvCxnSpPr>
          <p:nvPr/>
        </p:nvCxnSpPr>
        <p:spPr>
          <a:xfrm flipV="1">
            <a:off x="10213855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815E37F0-1AC7-0E4D-863E-B21788251690}"/>
              </a:ext>
            </a:extLst>
          </p:cNvPr>
          <p:cNvSpPr/>
          <p:nvPr/>
        </p:nvSpPr>
        <p:spPr>
          <a:xfrm>
            <a:off x="10490624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6D99A7B2-ABDB-4745-B8D4-DFDC7875C033}"/>
              </a:ext>
            </a:extLst>
          </p:cNvPr>
          <p:cNvCxnSpPr>
            <a:cxnSpLocks/>
          </p:cNvCxnSpPr>
          <p:nvPr/>
        </p:nvCxnSpPr>
        <p:spPr>
          <a:xfrm flipV="1">
            <a:off x="10719830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2">
            <a:extLst>
              <a:ext uri="{FF2B5EF4-FFF2-40B4-BE49-F238E27FC236}">
                <a16:creationId xmlns:a16="http://schemas.microsoft.com/office/drawing/2014/main" id="{D6638DF5-B97E-804F-9F7B-FAE02AEE09A7}"/>
              </a:ext>
            </a:extLst>
          </p:cNvPr>
          <p:cNvSpPr txBox="1"/>
          <p:nvPr/>
        </p:nvSpPr>
        <p:spPr>
          <a:xfrm>
            <a:off x="8151775" y="2869373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122" name="圓角矩形 121">
            <a:extLst>
              <a:ext uri="{FF2B5EF4-FFF2-40B4-BE49-F238E27FC236}">
                <a16:creationId xmlns:a16="http://schemas.microsoft.com/office/drawing/2014/main" id="{B293AB65-7AEF-9F46-89CB-10B2CE728054}"/>
              </a:ext>
            </a:extLst>
          </p:cNvPr>
          <p:cNvSpPr/>
          <p:nvPr/>
        </p:nvSpPr>
        <p:spPr>
          <a:xfrm>
            <a:off x="6941323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ACE0461D-909B-6440-BB7B-898BDEDB4C92}"/>
              </a:ext>
            </a:extLst>
          </p:cNvPr>
          <p:cNvCxnSpPr>
            <a:cxnSpLocks/>
          </p:cNvCxnSpPr>
          <p:nvPr/>
        </p:nvCxnSpPr>
        <p:spPr>
          <a:xfrm flipV="1">
            <a:off x="7183445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68F824-E19B-23A4-8786-89F9684E4B77}"/>
                  </a:ext>
                </a:extLst>
              </p:cNvPr>
              <p:cNvSpPr txBox="1"/>
              <p:nvPr/>
            </p:nvSpPr>
            <p:spPr>
              <a:xfrm>
                <a:off x="1165735" y="1868198"/>
                <a:ext cx="48949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In addition to previous words, a conditional language model is provided with source text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Also referred to sequence-to-sequence models.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68F824-E19B-23A4-8786-89F9684E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5" y="1868198"/>
                <a:ext cx="4894904" cy="1938992"/>
              </a:xfrm>
              <a:prstGeom prst="rect">
                <a:avLst/>
              </a:prstGeom>
              <a:blipFill>
                <a:blip r:embed="rId2"/>
                <a:stretch>
                  <a:fillRect l="-1550" t="-1948" b="-6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4B19A-1878-1FB9-4D83-5A5DBF4640CC}"/>
                  </a:ext>
                </a:extLst>
              </p:cNvPr>
              <p:cNvSpPr txBox="1"/>
              <p:nvPr/>
            </p:nvSpPr>
            <p:spPr>
              <a:xfrm>
                <a:off x="7103056" y="2064881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4B19A-1878-1FB9-4D83-5A5DBF46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56" y="2064881"/>
                <a:ext cx="3462292" cy="523220"/>
              </a:xfrm>
              <a:prstGeom prst="rect">
                <a:avLst/>
              </a:prstGeom>
              <a:blipFill>
                <a:blip r:embed="rId3"/>
                <a:stretch>
                  <a:fillRect l="-1099" r="-5128"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60C5E66-64D9-E24E-D982-DC541B2D4F8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3491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13C010-5411-6155-5639-C3C0C1FE0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9"/>
          <a:stretch/>
        </p:blipFill>
        <p:spPr>
          <a:xfrm>
            <a:off x="5219701" y="2572494"/>
            <a:ext cx="5956691" cy="3300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8B1EC0-9BAD-9403-D501-16024AE6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 of Top-k Sampling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9400D-E340-7BC3-4B50-23437CB8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732E6-6E7E-890C-11A1-97B156E8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1"/>
          <a:stretch/>
        </p:blipFill>
        <p:spPr>
          <a:xfrm>
            <a:off x="936069" y="2572494"/>
            <a:ext cx="4344592" cy="33001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E1E5B0-DDE4-5362-011A-ECD31ABA823C}"/>
              </a:ext>
            </a:extLst>
          </p:cNvPr>
          <p:cNvSpPr txBox="1"/>
          <p:nvPr/>
        </p:nvSpPr>
        <p:spPr>
          <a:xfrm>
            <a:off x="733277" y="1716149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Top-k sampling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值需根據情況調整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282DAA-761C-34B6-27BB-7104DA1DF515}"/>
              </a:ext>
            </a:extLst>
          </p:cNvPr>
          <p:cNvSpPr txBox="1"/>
          <p:nvPr/>
        </p:nvSpPr>
        <p:spPr>
          <a:xfrm>
            <a:off x="397002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CA9995-CAC8-3BB1-8968-F6D0C06384E6}"/>
              </a:ext>
            </a:extLst>
          </p:cNvPr>
          <p:cNvSpPr txBox="1"/>
          <p:nvPr/>
        </p:nvSpPr>
        <p:spPr>
          <a:xfrm>
            <a:off x="885444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F20B48-625E-1B28-8070-870F5D55E1E5}"/>
              </a:ext>
            </a:extLst>
          </p:cNvPr>
          <p:cNvSpPr txBox="1"/>
          <p:nvPr/>
        </p:nvSpPr>
        <p:spPr>
          <a:xfrm>
            <a:off x="1020485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如果太小的話，容易錯過最正確的字 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k</a:t>
            </a:r>
            <a:r>
              <a:rPr kumimoji="1" lang="zh-TW" altLang="en-US" dirty="0">
                <a:ea typeface="Microsoft JhengHei" panose="020B0604030504040204" pitchFamily="34" charset="-120"/>
              </a:rPr>
              <a:t> 要設大一點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D41ED-41E2-EB4B-EB55-DA226326CDE4}"/>
              </a:ext>
            </a:extLst>
          </p:cNvPr>
          <p:cNvSpPr txBox="1"/>
          <p:nvPr/>
        </p:nvSpPr>
        <p:spPr>
          <a:xfrm>
            <a:off x="6128656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如果太大的話，容易取到與上下文無關的字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en-US" altLang="zh-TW" dirty="0"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ea typeface="Microsoft JhengHei" panose="020B0604030504040204" pitchFamily="34" charset="-120"/>
              </a:rPr>
              <a:t> 要設小一點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7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13C010-5411-6155-5639-C3C0C1FE0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9"/>
          <a:stretch/>
        </p:blipFill>
        <p:spPr>
          <a:xfrm>
            <a:off x="5219701" y="2572494"/>
            <a:ext cx="5956691" cy="3300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8B1EC0-9BAD-9403-D501-16024AE6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 of Top-k Sampling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Top-p)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9400D-E340-7BC3-4B50-23437CB8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732E6-6E7E-890C-11A1-97B156E8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1"/>
          <a:stretch/>
        </p:blipFill>
        <p:spPr>
          <a:xfrm>
            <a:off x="936069" y="2572494"/>
            <a:ext cx="4344592" cy="33001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E1E5B0-DDE4-5362-011A-ECD31ABA823C}"/>
              </a:ext>
            </a:extLst>
          </p:cNvPr>
          <p:cNvSpPr txBox="1"/>
          <p:nvPr/>
        </p:nvSpPr>
        <p:spPr>
          <a:xfrm>
            <a:off x="733277" y="1716149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 =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0.9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282DAA-761C-34B6-27BB-7104DA1DF515}"/>
              </a:ext>
            </a:extLst>
          </p:cNvPr>
          <p:cNvSpPr txBox="1"/>
          <p:nvPr/>
        </p:nvSpPr>
        <p:spPr>
          <a:xfrm>
            <a:off x="397002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CA9995-CAC8-3BB1-8968-F6D0C06384E6}"/>
              </a:ext>
            </a:extLst>
          </p:cNvPr>
          <p:cNvSpPr txBox="1"/>
          <p:nvPr/>
        </p:nvSpPr>
        <p:spPr>
          <a:xfrm>
            <a:off x="885444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F20B48-625E-1B28-8070-870F5D55E1E5}"/>
              </a:ext>
            </a:extLst>
          </p:cNvPr>
          <p:cNvSpPr txBox="1"/>
          <p:nvPr/>
        </p:nvSpPr>
        <p:spPr>
          <a:xfrm>
            <a:off x="1020485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如果太小的話，容易錯過最正確的字 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要設大一點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D41ED-41E2-EB4B-EB55-DA226326CDE4}"/>
              </a:ext>
            </a:extLst>
          </p:cNvPr>
          <p:cNvSpPr txBox="1"/>
          <p:nvPr/>
        </p:nvSpPr>
        <p:spPr>
          <a:xfrm>
            <a:off x="6128656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如果太大的話，容易取到與上下文無關的字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要設小一點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78FA-9355-E42E-27AA-4431188F492A}"/>
              </a:ext>
            </a:extLst>
          </p:cNvPr>
          <p:cNvSpPr/>
          <p:nvPr/>
        </p:nvSpPr>
        <p:spPr>
          <a:xfrm>
            <a:off x="4119184" y="3274335"/>
            <a:ext cx="925256" cy="1693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13FC20-06A8-5512-C234-5B2EE4149C58}"/>
              </a:ext>
            </a:extLst>
          </p:cNvPr>
          <p:cNvSpPr/>
          <p:nvPr/>
        </p:nvSpPr>
        <p:spPr>
          <a:xfrm>
            <a:off x="9101664" y="3218825"/>
            <a:ext cx="1954955" cy="347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6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977255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When generating the next word, `</a:t>
            </a: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` is performed to get the probabilities among the words in the vocabulary.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: logits (model outputs before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24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: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 temperature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blipFill>
                <a:blip r:embed="rId3"/>
                <a:stretch>
                  <a:fillRect t="-3158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C37C2074-0D8F-841E-FA00-11027D5FF99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0DA9EB-B9AF-6D38-1025-9B8643725202}"/>
              </a:ext>
            </a:extLst>
          </p:cNvPr>
          <p:cNvSpPr txBox="1"/>
          <p:nvPr/>
        </p:nvSpPr>
        <p:spPr>
          <a:xfrm>
            <a:off x="3340090" y="2271928"/>
            <a:ext cx="172665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am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</a:t>
            </a:r>
          </a:p>
          <a:p>
            <a:pPr>
              <a:lnSpc>
                <a:spcPct val="150000"/>
              </a:lnSpc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a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4CE100-F718-5085-12CA-3D1FF0899A5C}"/>
              </a:ext>
            </a:extLst>
          </p:cNvPr>
          <p:cNvSpPr txBox="1"/>
          <p:nvPr/>
        </p:nvSpPr>
        <p:spPr>
          <a:xfrm>
            <a:off x="4746674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0.0011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0.0012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0.0013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0.0014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C65D0-3C99-1658-D315-C212C5B6258A}"/>
              </a:ext>
            </a:extLst>
          </p:cNvPr>
          <p:cNvSpPr txBox="1"/>
          <p:nvPr/>
        </p:nvSpPr>
        <p:spPr>
          <a:xfrm>
            <a:off x="317753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Word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EACE46-0D57-EBAF-47CD-8AEDC250C9FD}"/>
              </a:ext>
            </a:extLst>
          </p:cNvPr>
          <p:cNvSpPr txBox="1"/>
          <p:nvPr/>
        </p:nvSpPr>
        <p:spPr>
          <a:xfrm>
            <a:off x="473180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28D99-73B0-63D8-0DFE-D65FC5C19BD2}"/>
              </a:ext>
            </a:extLst>
          </p:cNvPr>
          <p:cNvSpPr txBox="1"/>
          <p:nvPr/>
        </p:nvSpPr>
        <p:spPr>
          <a:xfrm>
            <a:off x="1525335" y="3010118"/>
            <a:ext cx="129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Example</a:t>
            </a:r>
          </a:p>
          <a:p>
            <a:pPr algn="ctr"/>
            <a:r>
              <a:rPr kumimoji="1" lang="en-US" altLang="zh-TW" sz="2400" dirty="0"/>
              <a:t>Vocab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891F03-779D-AA20-806A-BCD2CE0DF3F0}"/>
              </a:ext>
            </a:extLst>
          </p:cNvPr>
          <p:cNvCxnSpPr>
            <a:cxnSpLocks/>
          </p:cNvCxnSpPr>
          <p:nvPr/>
        </p:nvCxnSpPr>
        <p:spPr>
          <a:xfrm>
            <a:off x="6382014" y="265967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CC1F449-1E69-B73B-1B49-1DBA9F941AAE}"/>
              </a:ext>
            </a:extLst>
          </p:cNvPr>
          <p:cNvCxnSpPr>
            <a:cxnSpLocks/>
          </p:cNvCxnSpPr>
          <p:nvPr/>
        </p:nvCxnSpPr>
        <p:spPr>
          <a:xfrm>
            <a:off x="6382014" y="321212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43821E-107F-12AA-5934-4B89F9E44B64}"/>
              </a:ext>
            </a:extLst>
          </p:cNvPr>
          <p:cNvCxnSpPr>
            <a:cxnSpLocks/>
          </p:cNvCxnSpPr>
          <p:nvPr/>
        </p:nvCxnSpPr>
        <p:spPr>
          <a:xfrm>
            <a:off x="6382014" y="376872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9C56B4A-26E8-4783-5B11-D8C33409FC5A}"/>
              </a:ext>
            </a:extLst>
          </p:cNvPr>
          <p:cNvCxnSpPr>
            <a:cxnSpLocks/>
          </p:cNvCxnSpPr>
          <p:nvPr/>
        </p:nvCxnSpPr>
        <p:spPr>
          <a:xfrm>
            <a:off x="6382014" y="433260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C3AFF56-4169-EACA-3AF2-7479A65F42F7}"/>
              </a:ext>
            </a:extLst>
          </p:cNvPr>
          <p:cNvCxnSpPr>
            <a:cxnSpLocks/>
          </p:cNvCxnSpPr>
          <p:nvPr/>
        </p:nvCxnSpPr>
        <p:spPr>
          <a:xfrm>
            <a:off x="6382014" y="484695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FC5F6D-C418-2F49-B3B3-F2691D8C7E88}"/>
              </a:ext>
            </a:extLst>
          </p:cNvPr>
          <p:cNvSpPr txBox="1"/>
          <p:nvPr/>
        </p:nvSpPr>
        <p:spPr>
          <a:xfrm>
            <a:off x="7650269" y="1840971"/>
            <a:ext cx="17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Probability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FD03A0-0B3D-A17F-EE17-AB935AFEC61F}"/>
              </a:ext>
            </a:extLst>
          </p:cNvPr>
          <p:cNvSpPr txBox="1"/>
          <p:nvPr/>
        </p:nvSpPr>
        <p:spPr>
          <a:xfrm>
            <a:off x="7861873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0.78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0.11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0.02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0EF5EC-CC0C-2440-D710-95383063E18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A0F621-2516-5B17-0D65-86B75600F986}"/>
              </a:ext>
            </a:extLst>
          </p:cNvPr>
          <p:cNvSpPr txBox="1"/>
          <p:nvPr/>
        </p:nvSpPr>
        <p:spPr>
          <a:xfrm>
            <a:off x="1649716" y="5549466"/>
            <a:ext cx="813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</a:t>
            </a:r>
            <a:r>
              <a:rPr kumimoji="1" lang="en-US" altLang="zh-TW" sz="2000" dirty="0" err="1"/>
              <a:t>softmax</a:t>
            </a:r>
            <a:r>
              <a:rPr kumimoji="1" lang="en-US" altLang="zh-TW" sz="2000" dirty="0"/>
              <a:t> is required for every decoding strategies since we need to find out the next word from a vocabulary.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659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Properties of </a:t>
            </a:r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27888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98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7600256" y="1400934"/>
                <a:ext cx="3612227" cy="86177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logits (model outputs before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16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1600" dirty="0"/>
                  <a:t>: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 temperature</a:t>
                </a:r>
                <a:endParaRPr kumimoji="1" lang="zh-TW" altLang="en-US" sz="1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256" y="1400934"/>
                <a:ext cx="3612227" cy="861774"/>
              </a:xfrm>
              <a:prstGeom prst="rect">
                <a:avLst/>
              </a:prstGeom>
              <a:blipFill>
                <a:blip r:embed="rId3"/>
                <a:stretch>
                  <a:fillRect t="-1429" b="-285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/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Larger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Lower probability value -&gt; Smaller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More diverse</a:t>
                </a:r>
                <a:r>
                  <a:rPr kumimoji="1" lang="en-US" altLang="zh-TW" sz="2400" dirty="0"/>
                  <a:t> Outputs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Smaller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Higher probability value -&gt; Greater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Less diverse </a:t>
                </a:r>
                <a:r>
                  <a:rPr kumimoji="1" lang="en-US" altLang="zh-TW" sz="2400" dirty="0"/>
                  <a:t>Outputs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blipFill>
                <a:blip r:embed="rId4"/>
                <a:stretch>
                  <a:fillRect l="-928" r="-1061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BE8E4C-3D14-0558-F6F7-DBA0758043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7056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9A8D1-FD81-1BFD-A2BD-579702FD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02B52D-C34C-D204-B0EF-9721F2FC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D457D0-3BDA-EAC3-12EA-93A8EEA1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8" y="2425356"/>
            <a:ext cx="10257123" cy="34744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4E8902-4429-D00F-EE22-476E069E2C52}"/>
              </a:ext>
            </a:extLst>
          </p:cNvPr>
          <p:cNvSpPr txBox="1"/>
          <p:nvPr/>
        </p:nvSpPr>
        <p:spPr>
          <a:xfrm>
            <a:off x="6754019" y="1798157"/>
            <a:ext cx="38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(less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2901B0-CCE7-365C-3C00-250BEB5777D4}"/>
              </a:ext>
            </a:extLst>
          </p:cNvPr>
          <p:cNvSpPr txBox="1"/>
          <p:nvPr/>
        </p:nvSpPr>
        <p:spPr>
          <a:xfrm>
            <a:off x="1185128" y="1798157"/>
            <a:ext cx="398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(more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0CEAC3-8419-248C-ED04-45DF21886068}"/>
              </a:ext>
            </a:extLst>
          </p:cNvPr>
          <p:cNvSpPr txBox="1"/>
          <p:nvPr/>
        </p:nvSpPr>
        <p:spPr>
          <a:xfrm>
            <a:off x="2535554" y="6240302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327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Top-k and Top-p Sampling Improve Repetition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783330"/>
            <a:ext cx="53721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768698"/>
            <a:ext cx="1154382" cy="243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D07A43-8A3F-5F9B-E9B4-964108959158}"/>
              </a:ext>
            </a:extLst>
          </p:cNvPr>
          <p:cNvSpPr/>
          <p:nvPr/>
        </p:nvSpPr>
        <p:spPr>
          <a:xfrm>
            <a:off x="2129838" y="4266224"/>
            <a:ext cx="1459182" cy="243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76CF11-C03E-FAD1-D927-75170000A364}"/>
              </a:ext>
            </a:extLst>
          </p:cNvPr>
          <p:cNvSpPr/>
          <p:nvPr/>
        </p:nvSpPr>
        <p:spPr>
          <a:xfrm>
            <a:off x="8515350" y="4254794"/>
            <a:ext cx="53721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D06E94-5751-3A19-2E82-49381679E000}"/>
              </a:ext>
            </a:extLst>
          </p:cNvPr>
          <p:cNvSpPr/>
          <p:nvPr/>
        </p:nvSpPr>
        <p:spPr>
          <a:xfrm>
            <a:off x="2251758" y="2131375"/>
            <a:ext cx="1154382" cy="680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CF8F87-BB09-CAD4-DA33-B091BED1C612}"/>
              </a:ext>
            </a:extLst>
          </p:cNvPr>
          <p:cNvSpPr/>
          <p:nvPr/>
        </p:nvSpPr>
        <p:spPr>
          <a:xfrm>
            <a:off x="8526780" y="2125977"/>
            <a:ext cx="577191" cy="680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C698D9-C4F2-EF12-F971-B69F18717B5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589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k value should be carefully picked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554730"/>
            <a:ext cx="53721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554730"/>
            <a:ext cx="1154382" cy="457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9093A9-32A2-E0A7-F0E3-5595303D28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218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1480D-4E02-6D2B-E6B6-AF7A00CD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Comparison for Top-k and 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605F61-3B00-4E09-2461-83F8EF99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22B6712-10CB-69CA-0792-95801AFF7820}"/>
              </a:ext>
            </a:extLst>
          </p:cNvPr>
          <p:cNvGraphicFramePr>
            <a:graphicFrameLocks noGrp="1"/>
          </p:cNvGraphicFramePr>
          <p:nvPr/>
        </p:nvGraphicFramePr>
        <p:xfrm>
          <a:off x="1597719" y="2210392"/>
          <a:ext cx="8996562" cy="3013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392">
                  <a:extLst>
                    <a:ext uri="{9D8B030D-6E8A-4147-A177-3AD203B41FA5}">
                      <a16:colId xmlns:a16="http://schemas.microsoft.com/office/drawing/2014/main" val="3992998841"/>
                    </a:ext>
                  </a:extLst>
                </a:gridCol>
                <a:gridCol w="3158553">
                  <a:extLst>
                    <a:ext uri="{9D8B030D-6E8A-4147-A177-3AD203B41FA5}">
                      <a16:colId xmlns:a16="http://schemas.microsoft.com/office/drawing/2014/main" val="2868127146"/>
                    </a:ext>
                  </a:extLst>
                </a:gridCol>
                <a:gridCol w="3329617">
                  <a:extLst>
                    <a:ext uri="{9D8B030D-6E8A-4147-A177-3AD203B41FA5}">
                      <a16:colId xmlns:a16="http://schemas.microsoft.com/office/drawing/2014/main" val="2963002179"/>
                    </a:ext>
                  </a:extLst>
                </a:gridCol>
              </a:tblGrid>
              <a:tr h="546439">
                <a:tc>
                  <a:txBody>
                    <a:bodyPr/>
                    <a:lstStyle/>
                    <a:p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Top-k Sampling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Top-p Sampling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449084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Hyperparameter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k: top-k words are preserved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p: sum of the minimum set of words exceeds the value of p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89285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(Who is better?)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By cases (these two are both widely used)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866400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Hyperparameter Tuning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Harder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Easier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139269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Common Hyperparameter Value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k=40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p=0.95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8356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56202F6-467D-58B6-449B-3786D2F019E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40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FEA73-46E6-DBB5-7423-D3C6DE2B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Tasks of Conditional Language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CDE380-A6FD-A14C-CC80-CE0C80C1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48058AA-558A-CAFE-DCAE-5B2E45D73A3D}"/>
                  </a:ext>
                </a:extLst>
              </p:cNvPr>
              <p:cNvSpPr txBox="1"/>
              <p:nvPr/>
            </p:nvSpPr>
            <p:spPr>
              <a:xfrm>
                <a:off x="1165735" y="1868198"/>
                <a:ext cx="95052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In addition to previous words (target), a conditional language model is provided with source text </a:t>
                </a:r>
                <a14:m>
                  <m:oMath xmlns:m="http://schemas.openxmlformats.org/officeDocument/2006/math">
                    <m:r>
                      <a:rPr kumimoji="1"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48058AA-558A-CAFE-DCAE-5B2E45D73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5" y="1868198"/>
                <a:ext cx="9505224" cy="954107"/>
              </a:xfrm>
              <a:prstGeom prst="rect">
                <a:avLst/>
              </a:prstGeom>
              <a:blipFill>
                <a:blip r:embed="rId2"/>
                <a:stretch>
                  <a:fillRect l="-1067" t="-5195" r="-267" b="-15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5B85EF0-AA65-405A-57D5-B9447BDFE724}"/>
              </a:ext>
            </a:extLst>
          </p:cNvPr>
          <p:cNvGraphicFramePr>
            <a:graphicFrameLocks noGrp="1"/>
          </p:cNvGraphicFramePr>
          <p:nvPr/>
        </p:nvGraphicFramePr>
        <p:xfrm>
          <a:off x="1996639" y="35472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94151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0762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92131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Language 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Language B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80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Summarization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Long Text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Concise Text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96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Dialogue Generation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User Input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Desired User Input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3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32100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EBAAB0B-97C1-D7C1-3F01-78963290CEF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215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2C0A3-F510-CB0B-BE71-8DEEA372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9454"/>
            <a:ext cx="10058400" cy="1033416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How to train a (Conditional) Language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CCA13-447D-C0DD-CBB8-4F465AF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5E66A4C-FEE0-FE51-B88E-E0B669634F32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First, you need a training corpus.</a:t>
            </a:r>
            <a:endParaRPr kumimoji="1" lang="zh-TW" altLang="en-US" sz="2800" dirty="0"/>
          </a:p>
        </p:txBody>
      </p: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2F8A82D3-A8BA-0996-A2DB-93AC0DB6C6B8}"/>
              </a:ext>
            </a:extLst>
          </p:cNvPr>
          <p:cNvSpPr/>
          <p:nvPr/>
        </p:nvSpPr>
        <p:spPr>
          <a:xfrm>
            <a:off x="1464812" y="4061144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7A84387A-CC48-C4EC-DEA8-E3C514232327}"/>
              </a:ext>
            </a:extLst>
          </p:cNvPr>
          <p:cNvSpPr txBox="1"/>
          <p:nvPr/>
        </p:nvSpPr>
        <p:spPr>
          <a:xfrm>
            <a:off x="1367598" y="2534038"/>
            <a:ext cx="34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Example: I love reading books.</a:t>
            </a:r>
            <a:endParaRPr kumimoji="1" lang="zh-TW" altLang="en-US" sz="2000" b="1" dirty="0"/>
          </a:p>
        </p:txBody>
      </p:sp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AD816977-C39A-2A32-5CBF-761CF5547FBC}"/>
              </a:ext>
            </a:extLst>
          </p:cNvPr>
          <p:cNvSpPr/>
          <p:nvPr/>
        </p:nvSpPr>
        <p:spPr>
          <a:xfrm>
            <a:off x="2975496" y="4061144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97172784-5C86-AB5C-F34C-31505BB46152}"/>
              </a:ext>
            </a:extLst>
          </p:cNvPr>
          <p:cNvCxnSpPr/>
          <p:nvPr/>
        </p:nvCxnSpPr>
        <p:spPr>
          <a:xfrm>
            <a:off x="2396974" y="4247425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圓角矩形 121">
            <a:extLst>
              <a:ext uri="{FF2B5EF4-FFF2-40B4-BE49-F238E27FC236}">
                <a16:creationId xmlns:a16="http://schemas.microsoft.com/office/drawing/2014/main" id="{2BB7EE76-3348-98C1-2418-4E741F6E25E7}"/>
              </a:ext>
            </a:extLst>
          </p:cNvPr>
          <p:cNvSpPr/>
          <p:nvPr/>
        </p:nvSpPr>
        <p:spPr>
          <a:xfrm>
            <a:off x="1464812" y="4671665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圓角矩形 122">
            <a:extLst>
              <a:ext uri="{FF2B5EF4-FFF2-40B4-BE49-F238E27FC236}">
                <a16:creationId xmlns:a16="http://schemas.microsoft.com/office/drawing/2014/main" id="{A482C1C0-7A40-5CE9-0796-5F20AF92B6F9}"/>
              </a:ext>
            </a:extLst>
          </p:cNvPr>
          <p:cNvSpPr/>
          <p:nvPr/>
        </p:nvSpPr>
        <p:spPr>
          <a:xfrm>
            <a:off x="2336140" y="4671665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0CEFABFF-477B-E69F-5241-4E95E8189033}"/>
              </a:ext>
            </a:extLst>
          </p:cNvPr>
          <p:cNvCxnSpPr/>
          <p:nvPr/>
        </p:nvCxnSpPr>
        <p:spPr>
          <a:xfrm>
            <a:off x="3278379" y="4871720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圓角矩形 125">
            <a:extLst>
              <a:ext uri="{FF2B5EF4-FFF2-40B4-BE49-F238E27FC236}">
                <a16:creationId xmlns:a16="http://schemas.microsoft.com/office/drawing/2014/main" id="{72419F2A-BDD5-3196-C461-A6CD032D9685}"/>
              </a:ext>
            </a:extLst>
          </p:cNvPr>
          <p:cNvSpPr/>
          <p:nvPr/>
        </p:nvSpPr>
        <p:spPr>
          <a:xfrm>
            <a:off x="1464812" y="5275666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圓角矩形 126">
            <a:extLst>
              <a:ext uri="{FF2B5EF4-FFF2-40B4-BE49-F238E27FC236}">
                <a16:creationId xmlns:a16="http://schemas.microsoft.com/office/drawing/2014/main" id="{AC768B82-6F6B-4F49-DB49-8A12C866CD13}"/>
              </a:ext>
            </a:extLst>
          </p:cNvPr>
          <p:cNvSpPr/>
          <p:nvPr/>
        </p:nvSpPr>
        <p:spPr>
          <a:xfrm>
            <a:off x="2336140" y="5275666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349DE62B-FB10-9502-B48B-0960A08AAB2C}"/>
              </a:ext>
            </a:extLst>
          </p:cNvPr>
          <p:cNvCxnSpPr/>
          <p:nvPr/>
        </p:nvCxnSpPr>
        <p:spPr>
          <a:xfrm>
            <a:off x="4308405" y="5475721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圓角矩形 128">
            <a:extLst>
              <a:ext uri="{FF2B5EF4-FFF2-40B4-BE49-F238E27FC236}">
                <a16:creationId xmlns:a16="http://schemas.microsoft.com/office/drawing/2014/main" id="{D003AE2D-6EA9-E0DA-F277-DEBF31FDFA93}"/>
              </a:ext>
            </a:extLst>
          </p:cNvPr>
          <p:cNvSpPr/>
          <p:nvPr/>
        </p:nvSpPr>
        <p:spPr>
          <a:xfrm>
            <a:off x="3840625" y="4671665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226B75ED-8459-15F1-6136-C7ED1CCB4671}"/>
              </a:ext>
            </a:extLst>
          </p:cNvPr>
          <p:cNvSpPr txBox="1"/>
          <p:nvPr/>
        </p:nvSpPr>
        <p:spPr>
          <a:xfrm>
            <a:off x="1367597" y="3174560"/>
            <a:ext cx="404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Language modeling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 (Unsupervised)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443BC06-A741-22C4-B01F-564F987ECFB6}"/>
              </a:ext>
            </a:extLst>
          </p:cNvPr>
          <p:cNvSpPr txBox="1"/>
          <p:nvPr/>
        </p:nvSpPr>
        <p:spPr>
          <a:xfrm>
            <a:off x="6376082" y="3179849"/>
            <a:ext cx="404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Machine Translation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(Supervised)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0" name="圓角矩形 139">
            <a:extLst>
              <a:ext uri="{FF2B5EF4-FFF2-40B4-BE49-F238E27FC236}">
                <a16:creationId xmlns:a16="http://schemas.microsoft.com/office/drawing/2014/main" id="{4D31A981-87DE-7530-180F-40532563F1CD}"/>
              </a:ext>
            </a:extLst>
          </p:cNvPr>
          <p:cNvSpPr/>
          <p:nvPr/>
        </p:nvSpPr>
        <p:spPr>
          <a:xfrm>
            <a:off x="6447101" y="404737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圓角矩形 140">
            <a:extLst>
              <a:ext uri="{FF2B5EF4-FFF2-40B4-BE49-F238E27FC236}">
                <a16:creationId xmlns:a16="http://schemas.microsoft.com/office/drawing/2014/main" id="{4991094A-7CA9-51C8-D3A0-A0C34D29265E}"/>
              </a:ext>
            </a:extLst>
          </p:cNvPr>
          <p:cNvSpPr/>
          <p:nvPr/>
        </p:nvSpPr>
        <p:spPr>
          <a:xfrm>
            <a:off x="7318429" y="404737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圓角矩形 144">
            <a:extLst>
              <a:ext uri="{FF2B5EF4-FFF2-40B4-BE49-F238E27FC236}">
                <a16:creationId xmlns:a16="http://schemas.microsoft.com/office/drawing/2014/main" id="{962DDC79-A59F-C5A6-9861-9A40BF5BE196}"/>
              </a:ext>
            </a:extLst>
          </p:cNvPr>
          <p:cNvSpPr/>
          <p:nvPr/>
        </p:nvSpPr>
        <p:spPr>
          <a:xfrm>
            <a:off x="3207468" y="5275666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圓角矩形 146">
            <a:extLst>
              <a:ext uri="{FF2B5EF4-FFF2-40B4-BE49-F238E27FC236}">
                <a16:creationId xmlns:a16="http://schemas.microsoft.com/office/drawing/2014/main" id="{97CCC893-2DA3-3494-E769-D8079B5A9039}"/>
              </a:ext>
            </a:extLst>
          </p:cNvPr>
          <p:cNvSpPr/>
          <p:nvPr/>
        </p:nvSpPr>
        <p:spPr>
          <a:xfrm>
            <a:off x="4838773" y="5275666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96BAAEC5-2952-DA91-1ADA-57787F2B53D3}"/>
              </a:ext>
            </a:extLst>
          </p:cNvPr>
          <p:cNvSpPr/>
          <p:nvPr/>
        </p:nvSpPr>
        <p:spPr>
          <a:xfrm>
            <a:off x="8189757" y="404737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圓角矩形 148">
            <a:extLst>
              <a:ext uri="{FF2B5EF4-FFF2-40B4-BE49-F238E27FC236}">
                <a16:creationId xmlns:a16="http://schemas.microsoft.com/office/drawing/2014/main" id="{CB022605-19DF-868D-0CD5-990B0607B730}"/>
              </a:ext>
            </a:extLst>
          </p:cNvPr>
          <p:cNvSpPr/>
          <p:nvPr/>
        </p:nvSpPr>
        <p:spPr>
          <a:xfrm>
            <a:off x="9234039" y="404737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238114A-5EE0-7423-B204-EA3F01E72FF7}"/>
              </a:ext>
            </a:extLst>
          </p:cNvPr>
          <p:cNvSpPr txBox="1"/>
          <p:nvPr/>
        </p:nvSpPr>
        <p:spPr>
          <a:xfrm>
            <a:off x="10188819" y="4061144"/>
            <a:ext cx="114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English</a:t>
            </a:r>
            <a:endParaRPr kumimoji="1" lang="zh-TW" altLang="en-US" sz="2000" b="1" dirty="0"/>
          </a:p>
        </p:txBody>
      </p:sp>
      <p:sp>
        <p:nvSpPr>
          <p:cNvPr id="151" name="圓角矩形 150">
            <a:extLst>
              <a:ext uri="{FF2B5EF4-FFF2-40B4-BE49-F238E27FC236}">
                <a16:creationId xmlns:a16="http://schemas.microsoft.com/office/drawing/2014/main" id="{8D46B155-6D01-99F1-BC1B-7FC8F7E57A21}"/>
              </a:ext>
            </a:extLst>
          </p:cNvPr>
          <p:cNvSpPr/>
          <p:nvPr/>
        </p:nvSpPr>
        <p:spPr>
          <a:xfrm>
            <a:off x="6447101" y="510678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2" name="圓角矩形 151">
            <a:extLst>
              <a:ext uri="{FF2B5EF4-FFF2-40B4-BE49-F238E27FC236}">
                <a16:creationId xmlns:a16="http://schemas.microsoft.com/office/drawing/2014/main" id="{6C7F7119-05C5-2CDE-A329-52C56D5D2488}"/>
              </a:ext>
            </a:extLst>
          </p:cNvPr>
          <p:cNvSpPr/>
          <p:nvPr/>
        </p:nvSpPr>
        <p:spPr>
          <a:xfrm>
            <a:off x="7318429" y="510678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53" name="圓角矩形 152">
            <a:extLst>
              <a:ext uri="{FF2B5EF4-FFF2-40B4-BE49-F238E27FC236}">
                <a16:creationId xmlns:a16="http://schemas.microsoft.com/office/drawing/2014/main" id="{B4633D36-AE85-04ED-1790-9D42F3C2EE70}"/>
              </a:ext>
            </a:extLst>
          </p:cNvPr>
          <p:cNvSpPr/>
          <p:nvPr/>
        </p:nvSpPr>
        <p:spPr>
          <a:xfrm>
            <a:off x="8189757" y="5106789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54" name="圓角矩形 153">
            <a:extLst>
              <a:ext uri="{FF2B5EF4-FFF2-40B4-BE49-F238E27FC236}">
                <a16:creationId xmlns:a16="http://schemas.microsoft.com/office/drawing/2014/main" id="{AF7035C1-14A8-645B-C003-B354ACCE6DC3}"/>
              </a:ext>
            </a:extLst>
          </p:cNvPr>
          <p:cNvSpPr/>
          <p:nvPr/>
        </p:nvSpPr>
        <p:spPr>
          <a:xfrm>
            <a:off x="9234039" y="5106789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A17B4148-ECE6-BDF6-590A-E94F63DAC7F1}"/>
              </a:ext>
            </a:extLst>
          </p:cNvPr>
          <p:cNvSpPr txBox="1"/>
          <p:nvPr/>
        </p:nvSpPr>
        <p:spPr>
          <a:xfrm>
            <a:off x="10188819" y="5120563"/>
            <a:ext cx="114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Chinese</a:t>
            </a:r>
            <a:endParaRPr kumimoji="1" lang="zh-TW" altLang="en-US" sz="2000" b="1" dirty="0"/>
          </a:p>
        </p:txBody>
      </p:sp>
      <p:cxnSp>
        <p:nvCxnSpPr>
          <p:cNvPr id="159" name="直線箭頭接點 158">
            <a:extLst>
              <a:ext uri="{FF2B5EF4-FFF2-40B4-BE49-F238E27FC236}">
                <a16:creationId xmlns:a16="http://schemas.microsoft.com/office/drawing/2014/main" id="{C75F87F2-201B-2CB4-EBAC-A2492F05FDF4}"/>
              </a:ext>
            </a:extLst>
          </p:cNvPr>
          <p:cNvCxnSpPr/>
          <p:nvPr/>
        </p:nvCxnSpPr>
        <p:spPr>
          <a:xfrm>
            <a:off x="10753819" y="4535767"/>
            <a:ext cx="0" cy="49089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C6B4D9-24B3-4DD4-B38F-FA8E802ECE5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72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2C0A3-F510-CB0B-BE71-8DEEA372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9454"/>
            <a:ext cx="10058400" cy="1033416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How to train a (Conditional) Language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CCA13-447D-C0DD-CBB8-4F465AF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0ED88FC-F9F8-1078-95E7-282762B22A67}"/>
              </a:ext>
            </a:extLst>
          </p:cNvPr>
          <p:cNvSpPr/>
          <p:nvPr/>
        </p:nvSpPr>
        <p:spPr>
          <a:xfrm>
            <a:off x="1209975" y="4015188"/>
            <a:ext cx="406394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97BED2F-87B0-208B-B691-443F16ECC21B}"/>
              </a:ext>
            </a:extLst>
          </p:cNvPr>
          <p:cNvSpPr/>
          <p:nvPr/>
        </p:nvSpPr>
        <p:spPr>
          <a:xfrm>
            <a:off x="6911401" y="4015188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2076F99-2BF5-58DF-FF09-A275AE9F679D}"/>
              </a:ext>
            </a:extLst>
          </p:cNvPr>
          <p:cNvSpPr/>
          <p:nvPr/>
        </p:nvSpPr>
        <p:spPr>
          <a:xfrm>
            <a:off x="121804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582765F-232E-631F-3398-EECF718949FE}"/>
              </a:ext>
            </a:extLst>
          </p:cNvPr>
          <p:cNvSpPr/>
          <p:nvPr/>
        </p:nvSpPr>
        <p:spPr>
          <a:xfrm>
            <a:off x="1724019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C409F34-B393-87B9-21AC-802C7EBA847C}"/>
              </a:ext>
            </a:extLst>
          </p:cNvPr>
          <p:cNvSpPr/>
          <p:nvPr/>
        </p:nvSpPr>
        <p:spPr>
          <a:xfrm>
            <a:off x="4253897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CAD4679-3FFF-D507-694E-68CCAC32837E}"/>
              </a:ext>
            </a:extLst>
          </p:cNvPr>
          <p:cNvSpPr/>
          <p:nvPr/>
        </p:nvSpPr>
        <p:spPr>
          <a:xfrm>
            <a:off x="475987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5412ACF-B066-AAE8-8419-B0306DCC4F40}"/>
              </a:ext>
            </a:extLst>
          </p:cNvPr>
          <p:cNvSpPr/>
          <p:nvPr/>
        </p:nvSpPr>
        <p:spPr>
          <a:xfrm>
            <a:off x="2229995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13A6EA8-50D2-CF42-C932-0F6EB0B83657}"/>
              </a:ext>
            </a:extLst>
          </p:cNvPr>
          <p:cNvSpPr/>
          <p:nvPr/>
        </p:nvSpPr>
        <p:spPr>
          <a:xfrm>
            <a:off x="2735970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86A9E5C-11A2-AD6A-4B5B-B208BF900DF4}"/>
              </a:ext>
            </a:extLst>
          </p:cNvPr>
          <p:cNvSpPr/>
          <p:nvPr/>
        </p:nvSpPr>
        <p:spPr>
          <a:xfrm>
            <a:off x="3241946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1C45B4A-FEAC-CD84-E3B1-0CBEED429135}"/>
              </a:ext>
            </a:extLst>
          </p:cNvPr>
          <p:cNvSpPr/>
          <p:nvPr/>
        </p:nvSpPr>
        <p:spPr>
          <a:xfrm>
            <a:off x="3747922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B8DBF65-0C10-EA96-AEE6-07815058D57D}"/>
              </a:ext>
            </a:extLst>
          </p:cNvPr>
          <p:cNvCxnSpPr>
            <a:cxnSpLocks/>
          </p:cNvCxnSpPr>
          <p:nvPr/>
        </p:nvCxnSpPr>
        <p:spPr>
          <a:xfrm flipV="1">
            <a:off x="145269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40C28B-B9E7-63F2-A2DE-33471AFD6B22}"/>
              </a:ext>
            </a:extLst>
          </p:cNvPr>
          <p:cNvCxnSpPr>
            <a:cxnSpLocks/>
          </p:cNvCxnSpPr>
          <p:nvPr/>
        </p:nvCxnSpPr>
        <p:spPr>
          <a:xfrm flipV="1">
            <a:off x="1955948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F4D21C82-D949-1F30-F9EB-103E8D710D6F}"/>
              </a:ext>
            </a:extLst>
          </p:cNvPr>
          <p:cNvCxnSpPr>
            <a:cxnSpLocks/>
          </p:cNvCxnSpPr>
          <p:nvPr/>
        </p:nvCxnSpPr>
        <p:spPr>
          <a:xfrm flipV="1">
            <a:off x="245920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BE8B018-CFB1-54B6-BD60-AA90D8F3DC74}"/>
              </a:ext>
            </a:extLst>
          </p:cNvPr>
          <p:cNvCxnSpPr>
            <a:cxnSpLocks/>
          </p:cNvCxnSpPr>
          <p:nvPr/>
        </p:nvCxnSpPr>
        <p:spPr>
          <a:xfrm flipV="1">
            <a:off x="2962456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A54B947C-7992-6FC3-2358-476C7DB5252D}"/>
              </a:ext>
            </a:extLst>
          </p:cNvPr>
          <p:cNvCxnSpPr>
            <a:cxnSpLocks/>
          </p:cNvCxnSpPr>
          <p:nvPr/>
        </p:nvCxnSpPr>
        <p:spPr>
          <a:xfrm flipV="1">
            <a:off x="346570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CD7DC33-1194-5467-4275-0389FFF68232}"/>
              </a:ext>
            </a:extLst>
          </p:cNvPr>
          <p:cNvCxnSpPr>
            <a:cxnSpLocks/>
          </p:cNvCxnSpPr>
          <p:nvPr/>
        </p:nvCxnSpPr>
        <p:spPr>
          <a:xfrm flipV="1">
            <a:off x="396896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1D77EE0-5CF1-FB3E-7205-02039960301C}"/>
              </a:ext>
            </a:extLst>
          </p:cNvPr>
          <p:cNvCxnSpPr>
            <a:cxnSpLocks/>
          </p:cNvCxnSpPr>
          <p:nvPr/>
        </p:nvCxnSpPr>
        <p:spPr>
          <a:xfrm flipV="1">
            <a:off x="447221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695E5EB0-77AB-1819-EEBA-03ACBA334212}"/>
              </a:ext>
            </a:extLst>
          </p:cNvPr>
          <p:cNvCxnSpPr>
            <a:cxnSpLocks/>
          </p:cNvCxnSpPr>
          <p:nvPr/>
        </p:nvCxnSpPr>
        <p:spPr>
          <a:xfrm flipV="1">
            <a:off x="497547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CFCF190-32FF-FD6A-8283-0E3563E6B551}"/>
              </a:ext>
            </a:extLst>
          </p:cNvPr>
          <p:cNvSpPr/>
          <p:nvPr/>
        </p:nvSpPr>
        <p:spPr>
          <a:xfrm>
            <a:off x="6948795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852CE15-7AA5-04B5-4743-DA050AB1BD4D}"/>
              </a:ext>
            </a:extLst>
          </p:cNvPr>
          <p:cNvSpPr/>
          <p:nvPr/>
        </p:nvSpPr>
        <p:spPr>
          <a:xfrm>
            <a:off x="7454771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C31930E-A147-9F56-6A2B-3C1C65C38AAA}"/>
              </a:ext>
            </a:extLst>
          </p:cNvPr>
          <p:cNvSpPr/>
          <p:nvPr/>
        </p:nvSpPr>
        <p:spPr>
          <a:xfrm>
            <a:off x="9984649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7EF18AA4-CB0E-3C66-18BA-E76FDF054A8D}"/>
              </a:ext>
            </a:extLst>
          </p:cNvPr>
          <p:cNvSpPr/>
          <p:nvPr/>
        </p:nvSpPr>
        <p:spPr>
          <a:xfrm>
            <a:off x="1049062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53BDB6A-132B-4C13-8E6F-6B589DDE8B1A}"/>
              </a:ext>
            </a:extLst>
          </p:cNvPr>
          <p:cNvSpPr/>
          <p:nvPr/>
        </p:nvSpPr>
        <p:spPr>
          <a:xfrm>
            <a:off x="7960747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74E4617-D5A5-924A-E8EF-28276253E184}"/>
              </a:ext>
            </a:extLst>
          </p:cNvPr>
          <p:cNvSpPr/>
          <p:nvPr/>
        </p:nvSpPr>
        <p:spPr>
          <a:xfrm>
            <a:off x="8466722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2900C32-B018-5744-6416-0DB6046C01F1}"/>
              </a:ext>
            </a:extLst>
          </p:cNvPr>
          <p:cNvSpPr/>
          <p:nvPr/>
        </p:nvSpPr>
        <p:spPr>
          <a:xfrm>
            <a:off x="8972698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B5E9258E-97B1-E366-3A04-AE804D9608F1}"/>
              </a:ext>
            </a:extLst>
          </p:cNvPr>
          <p:cNvSpPr/>
          <p:nvPr/>
        </p:nvSpPr>
        <p:spPr>
          <a:xfrm>
            <a:off x="947867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D3855C5-EE32-FC4F-3778-72CE58B05D63}"/>
              </a:ext>
            </a:extLst>
          </p:cNvPr>
          <p:cNvCxnSpPr>
            <a:cxnSpLocks/>
          </p:cNvCxnSpPr>
          <p:nvPr/>
        </p:nvCxnSpPr>
        <p:spPr>
          <a:xfrm flipV="1">
            <a:off x="7183445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B849148-B545-9187-A9B5-F2CE562A324E}"/>
              </a:ext>
            </a:extLst>
          </p:cNvPr>
          <p:cNvCxnSpPr>
            <a:cxnSpLocks/>
          </p:cNvCxnSpPr>
          <p:nvPr/>
        </p:nvCxnSpPr>
        <p:spPr>
          <a:xfrm flipV="1">
            <a:off x="768669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03CFCC4B-D936-F099-CB84-34F38606D4DB}"/>
              </a:ext>
            </a:extLst>
          </p:cNvPr>
          <p:cNvCxnSpPr>
            <a:cxnSpLocks/>
          </p:cNvCxnSpPr>
          <p:nvPr/>
        </p:nvCxnSpPr>
        <p:spPr>
          <a:xfrm flipV="1">
            <a:off x="8189952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00D11DAB-140C-9882-5C4C-F517314FC690}"/>
              </a:ext>
            </a:extLst>
          </p:cNvPr>
          <p:cNvCxnSpPr>
            <a:cxnSpLocks/>
          </p:cNvCxnSpPr>
          <p:nvPr/>
        </p:nvCxnSpPr>
        <p:spPr>
          <a:xfrm flipV="1">
            <a:off x="869320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B4670ACA-9359-AF89-D919-C05C60DA3D6D}"/>
              </a:ext>
            </a:extLst>
          </p:cNvPr>
          <p:cNvCxnSpPr>
            <a:cxnSpLocks/>
          </p:cNvCxnSpPr>
          <p:nvPr/>
        </p:nvCxnSpPr>
        <p:spPr>
          <a:xfrm flipV="1">
            <a:off x="9196460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D13DE52-8C42-123C-A23E-20AA8E054BD8}"/>
              </a:ext>
            </a:extLst>
          </p:cNvPr>
          <p:cNvCxnSpPr>
            <a:cxnSpLocks/>
          </p:cNvCxnSpPr>
          <p:nvPr/>
        </p:nvCxnSpPr>
        <p:spPr>
          <a:xfrm flipV="1">
            <a:off x="969971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351857D-3BC5-745F-D205-FADC1B99327A}"/>
              </a:ext>
            </a:extLst>
          </p:cNvPr>
          <p:cNvCxnSpPr>
            <a:cxnSpLocks/>
          </p:cNvCxnSpPr>
          <p:nvPr/>
        </p:nvCxnSpPr>
        <p:spPr>
          <a:xfrm flipV="1">
            <a:off x="1020296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DB78143-65F2-535D-2288-DFD6A71B28E5}"/>
              </a:ext>
            </a:extLst>
          </p:cNvPr>
          <p:cNvCxnSpPr>
            <a:cxnSpLocks/>
          </p:cNvCxnSpPr>
          <p:nvPr/>
        </p:nvCxnSpPr>
        <p:spPr>
          <a:xfrm flipV="1">
            <a:off x="1070622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015EF55E-731C-2AF1-3FF7-941664329FB6}"/>
                  </a:ext>
                </a:extLst>
              </p:cNvPr>
              <p:cNvSpPr/>
              <p:nvPr/>
            </p:nvSpPr>
            <p:spPr>
              <a:xfrm>
                <a:off x="7960747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015EF55E-731C-2AF1-3FF7-941664329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747" y="3289379"/>
                <a:ext cx="448780" cy="375953"/>
              </a:xfrm>
              <a:prstGeom prst="roundRect">
                <a:avLst/>
              </a:prstGeom>
              <a:blipFill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E6B918E4-852E-7456-4E44-FE5D240178BA}"/>
                  </a:ext>
                </a:extLst>
              </p:cNvPr>
              <p:cNvSpPr/>
              <p:nvPr/>
            </p:nvSpPr>
            <p:spPr>
              <a:xfrm>
                <a:off x="8466722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E6B918E4-852E-7456-4E44-FE5D24017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22" y="3289379"/>
                <a:ext cx="448780" cy="375953"/>
              </a:xfrm>
              <a:prstGeom prst="roundRect">
                <a:avLst/>
              </a:prstGeom>
              <a:blipFill>
                <a:blip r:embed="rId3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E3ED31C-C95A-68EF-5DE5-7DAD86E90775}"/>
                  </a:ext>
                </a:extLst>
              </p:cNvPr>
              <p:cNvSpPr/>
              <p:nvPr/>
            </p:nvSpPr>
            <p:spPr>
              <a:xfrm>
                <a:off x="8972698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E3ED31C-C95A-68EF-5DE5-7DAD86E90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698" y="3289379"/>
                <a:ext cx="448780" cy="375953"/>
              </a:xfrm>
              <a:prstGeom prst="round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E814D719-8D78-E123-C671-C6FCDF00B2EC}"/>
                  </a:ext>
                </a:extLst>
              </p:cNvPr>
              <p:cNvSpPr/>
              <p:nvPr/>
            </p:nvSpPr>
            <p:spPr>
              <a:xfrm>
                <a:off x="9478674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E814D719-8D78-E123-C671-C6FCDF00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674" y="3289379"/>
                <a:ext cx="448780" cy="375953"/>
              </a:xfrm>
              <a:prstGeom prst="roundRect">
                <a:avLst/>
              </a:prstGeom>
              <a:blipFill>
                <a:blip r:embed="rId5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357BFC87-024D-C225-BAD3-A59E6A2BC97C}"/>
              </a:ext>
            </a:extLst>
          </p:cNvPr>
          <p:cNvCxnSpPr>
            <a:cxnSpLocks/>
          </p:cNvCxnSpPr>
          <p:nvPr/>
        </p:nvCxnSpPr>
        <p:spPr>
          <a:xfrm flipV="1">
            <a:off x="818995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D7AC2FAF-DC27-5332-08DD-7ABA941168DB}"/>
              </a:ext>
            </a:extLst>
          </p:cNvPr>
          <p:cNvCxnSpPr>
            <a:cxnSpLocks/>
          </p:cNvCxnSpPr>
          <p:nvPr/>
        </p:nvCxnSpPr>
        <p:spPr>
          <a:xfrm flipV="1">
            <a:off x="8693207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71414CF9-B405-A88A-5BF8-DE0D09F87778}"/>
              </a:ext>
            </a:extLst>
          </p:cNvPr>
          <p:cNvCxnSpPr>
            <a:cxnSpLocks/>
          </p:cNvCxnSpPr>
          <p:nvPr/>
        </p:nvCxnSpPr>
        <p:spPr>
          <a:xfrm flipV="1">
            <a:off x="9196460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32078E8D-58B1-BF42-DB5E-1C50845E1FDD}"/>
              </a:ext>
            </a:extLst>
          </p:cNvPr>
          <p:cNvCxnSpPr>
            <a:cxnSpLocks/>
          </p:cNvCxnSpPr>
          <p:nvPr/>
        </p:nvCxnSpPr>
        <p:spPr>
          <a:xfrm flipV="1">
            <a:off x="9699714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67">
            <a:extLst>
              <a:ext uri="{FF2B5EF4-FFF2-40B4-BE49-F238E27FC236}">
                <a16:creationId xmlns:a16="http://schemas.microsoft.com/office/drawing/2014/main" id="{F8895E5E-96A4-8BA1-4CAA-4DDA9C7B6EF1}"/>
              </a:ext>
            </a:extLst>
          </p:cNvPr>
          <p:cNvSpPr txBox="1"/>
          <p:nvPr/>
        </p:nvSpPr>
        <p:spPr>
          <a:xfrm>
            <a:off x="6794134" y="5702427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圓角矩形 50">
                <a:extLst>
                  <a:ext uri="{FF2B5EF4-FFF2-40B4-BE49-F238E27FC236}">
                    <a16:creationId xmlns:a16="http://schemas.microsoft.com/office/drawing/2014/main" id="{6D609B5D-2840-4B9A-4530-2C4FFCE494EC}"/>
                  </a:ext>
                </a:extLst>
              </p:cNvPr>
              <p:cNvSpPr/>
              <p:nvPr/>
            </p:nvSpPr>
            <p:spPr>
              <a:xfrm>
                <a:off x="7451035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圓角矩形 50">
                <a:extLst>
                  <a:ext uri="{FF2B5EF4-FFF2-40B4-BE49-F238E27FC236}">
                    <a16:creationId xmlns:a16="http://schemas.microsoft.com/office/drawing/2014/main" id="{6D609B5D-2840-4B9A-4530-2C4FFCE49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035" y="3289379"/>
                <a:ext cx="448780" cy="375953"/>
              </a:xfrm>
              <a:prstGeom prst="roundRect">
                <a:avLst/>
              </a:prstGeom>
              <a:blipFill>
                <a:blip r:embed="rId6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6AFEF38-86A8-9EB1-EDB2-DDE8CA338A40}"/>
              </a:ext>
            </a:extLst>
          </p:cNvPr>
          <p:cNvCxnSpPr>
            <a:cxnSpLocks/>
          </p:cNvCxnSpPr>
          <p:nvPr/>
        </p:nvCxnSpPr>
        <p:spPr>
          <a:xfrm flipV="1">
            <a:off x="768024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圓角矩形 52">
                <a:extLst>
                  <a:ext uri="{FF2B5EF4-FFF2-40B4-BE49-F238E27FC236}">
                    <a16:creationId xmlns:a16="http://schemas.microsoft.com/office/drawing/2014/main" id="{3BDBE56B-644F-2E96-A97B-F5412FD50663}"/>
                  </a:ext>
                </a:extLst>
              </p:cNvPr>
              <p:cNvSpPr/>
              <p:nvPr/>
            </p:nvSpPr>
            <p:spPr>
              <a:xfrm>
                <a:off x="9984649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圓角矩形 52">
                <a:extLst>
                  <a:ext uri="{FF2B5EF4-FFF2-40B4-BE49-F238E27FC236}">
                    <a16:creationId xmlns:a16="http://schemas.microsoft.com/office/drawing/2014/main" id="{3BDBE56B-644F-2E96-A97B-F5412FD50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649" y="3284095"/>
                <a:ext cx="448780" cy="375953"/>
              </a:xfrm>
              <a:prstGeom prst="roundRect">
                <a:avLst/>
              </a:prstGeom>
              <a:blipFill>
                <a:blip r:embed="rId7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5BF91B8A-1027-54F1-1023-F27F5C7D9391}"/>
              </a:ext>
            </a:extLst>
          </p:cNvPr>
          <p:cNvCxnSpPr>
            <a:cxnSpLocks/>
          </p:cNvCxnSpPr>
          <p:nvPr/>
        </p:nvCxnSpPr>
        <p:spPr>
          <a:xfrm flipV="1">
            <a:off x="10213855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0CB9D55B-3627-1601-22CD-FC3022715055}"/>
                  </a:ext>
                </a:extLst>
              </p:cNvPr>
              <p:cNvSpPr/>
              <p:nvPr/>
            </p:nvSpPr>
            <p:spPr>
              <a:xfrm>
                <a:off x="10490624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0CB9D55B-3627-1601-22CD-FC3022715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624" y="3284095"/>
                <a:ext cx="448780" cy="375953"/>
              </a:xfrm>
              <a:prstGeom prst="roundRect">
                <a:avLst/>
              </a:prstGeom>
              <a:blipFill>
                <a:blip r:embed="rId8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9488521C-812A-785F-D248-B31947B135F8}"/>
              </a:ext>
            </a:extLst>
          </p:cNvPr>
          <p:cNvCxnSpPr>
            <a:cxnSpLocks/>
          </p:cNvCxnSpPr>
          <p:nvPr/>
        </p:nvCxnSpPr>
        <p:spPr>
          <a:xfrm flipV="1">
            <a:off x="10719830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F097B589-31AF-9BBC-BC2C-89B86CAE83D8}"/>
                  </a:ext>
                </a:extLst>
              </p:cNvPr>
              <p:cNvSpPr/>
              <p:nvPr/>
            </p:nvSpPr>
            <p:spPr>
              <a:xfrm>
                <a:off x="6941323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F097B589-31AF-9BBC-BC2C-89B86CAE8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23" y="3284095"/>
                <a:ext cx="448780" cy="375953"/>
              </a:xfrm>
              <a:prstGeom prst="roundRect">
                <a:avLst/>
              </a:prstGeom>
              <a:blipFill>
                <a:blip r:embed="rId9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CCD7878-4E59-76F7-ABCF-2C7D1DAC17A0}"/>
              </a:ext>
            </a:extLst>
          </p:cNvPr>
          <p:cNvCxnSpPr>
            <a:cxnSpLocks/>
          </p:cNvCxnSpPr>
          <p:nvPr/>
        </p:nvCxnSpPr>
        <p:spPr>
          <a:xfrm flipV="1">
            <a:off x="7183445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5F09C9D-9268-BCFE-D324-593D401F4287}"/>
              </a:ext>
            </a:extLst>
          </p:cNvPr>
          <p:cNvSpPr txBox="1"/>
          <p:nvPr/>
        </p:nvSpPr>
        <p:spPr>
          <a:xfrm>
            <a:off x="7626158" y="1548152"/>
            <a:ext cx="26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Teacher Forcing</a:t>
            </a:r>
            <a:endParaRPr kumimoji="1" lang="zh-TW" altLang="en-US" sz="2400" b="1" dirty="0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D24F2471-8224-521F-4E98-0340A7986AB6}"/>
              </a:ext>
            </a:extLst>
          </p:cNvPr>
          <p:cNvSpPr/>
          <p:nvPr/>
        </p:nvSpPr>
        <p:spPr>
          <a:xfrm>
            <a:off x="6949724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B7679CD9-0E6C-9D1A-4154-0A5ECEBE97C4}"/>
              </a:ext>
            </a:extLst>
          </p:cNvPr>
          <p:cNvSpPr/>
          <p:nvPr/>
        </p:nvSpPr>
        <p:spPr>
          <a:xfrm>
            <a:off x="9479602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BB22A4B2-A233-9CA0-DCD3-5778541A17A6}"/>
              </a:ext>
            </a:extLst>
          </p:cNvPr>
          <p:cNvSpPr/>
          <p:nvPr/>
        </p:nvSpPr>
        <p:spPr>
          <a:xfrm>
            <a:off x="9985577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BB24711D-E62F-5C09-B805-506EBC233923}"/>
              </a:ext>
            </a:extLst>
          </p:cNvPr>
          <p:cNvSpPr/>
          <p:nvPr/>
        </p:nvSpPr>
        <p:spPr>
          <a:xfrm>
            <a:off x="7455700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D9F8A0C4-0AB0-92B0-53A9-83D273636257}"/>
              </a:ext>
            </a:extLst>
          </p:cNvPr>
          <p:cNvSpPr/>
          <p:nvPr/>
        </p:nvSpPr>
        <p:spPr>
          <a:xfrm>
            <a:off x="7961675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7A153E3D-3A28-1C3D-DF35-696C761A48F4}"/>
              </a:ext>
            </a:extLst>
          </p:cNvPr>
          <p:cNvSpPr/>
          <p:nvPr/>
        </p:nvSpPr>
        <p:spPr>
          <a:xfrm>
            <a:off x="8467651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041EACC0-3BC5-4FE8-88EF-CF87C7409CC6}"/>
              </a:ext>
            </a:extLst>
          </p:cNvPr>
          <p:cNvSpPr/>
          <p:nvPr/>
        </p:nvSpPr>
        <p:spPr>
          <a:xfrm>
            <a:off x="8973627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E9D7ADDE-B641-32B7-773D-AF9CBFEFDEC6}"/>
              </a:ext>
            </a:extLst>
          </p:cNvPr>
          <p:cNvSpPr/>
          <p:nvPr/>
        </p:nvSpPr>
        <p:spPr>
          <a:xfrm>
            <a:off x="10490624" y="219510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上-下雙向箭號 67">
            <a:extLst>
              <a:ext uri="{FF2B5EF4-FFF2-40B4-BE49-F238E27FC236}">
                <a16:creationId xmlns:a16="http://schemas.microsoft.com/office/drawing/2014/main" id="{46621AB1-7123-1DDB-590D-46E48C51D79F}"/>
              </a:ext>
            </a:extLst>
          </p:cNvPr>
          <p:cNvSpPr/>
          <p:nvPr/>
        </p:nvSpPr>
        <p:spPr>
          <a:xfrm>
            <a:off x="7078283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AE15E609-967F-0C3B-C0B2-F3A53C59D535}"/>
              </a:ext>
            </a:extLst>
          </p:cNvPr>
          <p:cNvSpPr/>
          <p:nvPr/>
        </p:nvSpPr>
        <p:spPr>
          <a:xfrm>
            <a:off x="5529483" y="4311075"/>
            <a:ext cx="1126351" cy="3497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Attention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90466B83-E39F-D73C-4421-9D9A9066D26E}"/>
              </a:ext>
            </a:extLst>
          </p:cNvPr>
          <p:cNvCxnSpPr>
            <a:endCxn id="78" idx="1"/>
          </p:cNvCxnSpPr>
          <p:nvPr/>
        </p:nvCxnSpPr>
        <p:spPr>
          <a:xfrm>
            <a:off x="5273917" y="4485966"/>
            <a:ext cx="2555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4EA065B-1758-9108-BA71-97EA93B2E01E}"/>
              </a:ext>
            </a:extLst>
          </p:cNvPr>
          <p:cNvCxnSpPr>
            <a:stCxn id="78" idx="3"/>
          </p:cNvCxnSpPr>
          <p:nvPr/>
        </p:nvCxnSpPr>
        <p:spPr>
          <a:xfrm>
            <a:off x="6655833" y="4485966"/>
            <a:ext cx="25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上-下雙向箭號 80">
            <a:extLst>
              <a:ext uri="{FF2B5EF4-FFF2-40B4-BE49-F238E27FC236}">
                <a16:creationId xmlns:a16="http://schemas.microsoft.com/office/drawing/2014/main" id="{75CE8B97-0DBF-4A87-DEC0-1D63E868F84B}"/>
              </a:ext>
            </a:extLst>
          </p:cNvPr>
          <p:cNvSpPr/>
          <p:nvPr/>
        </p:nvSpPr>
        <p:spPr>
          <a:xfrm>
            <a:off x="7599269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上-下雙向箭號 81">
            <a:extLst>
              <a:ext uri="{FF2B5EF4-FFF2-40B4-BE49-F238E27FC236}">
                <a16:creationId xmlns:a16="http://schemas.microsoft.com/office/drawing/2014/main" id="{92D905D2-287E-64F9-FED2-D986F0D79BFE}"/>
              </a:ext>
            </a:extLst>
          </p:cNvPr>
          <p:cNvSpPr/>
          <p:nvPr/>
        </p:nvSpPr>
        <p:spPr>
          <a:xfrm>
            <a:off x="8102522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上-下雙向箭號 82">
            <a:extLst>
              <a:ext uri="{FF2B5EF4-FFF2-40B4-BE49-F238E27FC236}">
                <a16:creationId xmlns:a16="http://schemas.microsoft.com/office/drawing/2014/main" id="{FB552F14-D636-9C16-FA70-C4AF9DE2CDCF}"/>
              </a:ext>
            </a:extLst>
          </p:cNvPr>
          <p:cNvSpPr/>
          <p:nvPr/>
        </p:nvSpPr>
        <p:spPr>
          <a:xfrm>
            <a:off x="8603682" y="261934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上-下雙向箭號 87">
            <a:extLst>
              <a:ext uri="{FF2B5EF4-FFF2-40B4-BE49-F238E27FC236}">
                <a16:creationId xmlns:a16="http://schemas.microsoft.com/office/drawing/2014/main" id="{7696F1CF-C369-3BC4-2479-AF95E40E7351}"/>
              </a:ext>
            </a:extLst>
          </p:cNvPr>
          <p:cNvSpPr/>
          <p:nvPr/>
        </p:nvSpPr>
        <p:spPr>
          <a:xfrm>
            <a:off x="9108805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上-下雙向箭號 88">
            <a:extLst>
              <a:ext uri="{FF2B5EF4-FFF2-40B4-BE49-F238E27FC236}">
                <a16:creationId xmlns:a16="http://schemas.microsoft.com/office/drawing/2014/main" id="{5466C96C-858D-7B46-721E-8A96083A6286}"/>
              </a:ext>
            </a:extLst>
          </p:cNvPr>
          <p:cNvSpPr/>
          <p:nvPr/>
        </p:nvSpPr>
        <p:spPr>
          <a:xfrm>
            <a:off x="9629791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上-下雙向箭號 89">
            <a:extLst>
              <a:ext uri="{FF2B5EF4-FFF2-40B4-BE49-F238E27FC236}">
                <a16:creationId xmlns:a16="http://schemas.microsoft.com/office/drawing/2014/main" id="{9F29B83C-D734-D532-1367-C54B9F21EC88}"/>
              </a:ext>
            </a:extLst>
          </p:cNvPr>
          <p:cNvSpPr/>
          <p:nvPr/>
        </p:nvSpPr>
        <p:spPr>
          <a:xfrm>
            <a:off x="10133044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上-下雙向箭號 90">
            <a:extLst>
              <a:ext uri="{FF2B5EF4-FFF2-40B4-BE49-F238E27FC236}">
                <a16:creationId xmlns:a16="http://schemas.microsoft.com/office/drawing/2014/main" id="{30A9A1C7-505D-EC39-E5CA-0E3FEAAF95ED}"/>
              </a:ext>
            </a:extLst>
          </p:cNvPr>
          <p:cNvSpPr/>
          <p:nvPr/>
        </p:nvSpPr>
        <p:spPr>
          <a:xfrm>
            <a:off x="10634204" y="262846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E621C4BE-7ACA-6C0F-8D74-D22C57BF59BC}"/>
              </a:ext>
            </a:extLst>
          </p:cNvPr>
          <p:cNvSpPr txBox="1"/>
          <p:nvPr/>
        </p:nvSpPr>
        <p:spPr>
          <a:xfrm>
            <a:off x="10778140" y="2651506"/>
            <a:ext cx="106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Cross-</a:t>
            </a:r>
          </a:p>
          <a:p>
            <a:pPr algn="ctr"/>
            <a:r>
              <a:rPr kumimoji="1" lang="en-US" altLang="zh-TW" sz="1600" dirty="0"/>
              <a:t>entropy</a:t>
            </a:r>
            <a:endParaRPr kumimoji="1"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082D015-7037-C8AB-567F-F50041E62D04}"/>
                  </a:ext>
                </a:extLst>
              </p:cNvPr>
              <p:cNvSpPr txBox="1"/>
              <p:nvPr/>
            </p:nvSpPr>
            <p:spPr>
              <a:xfrm>
                <a:off x="1132267" y="1861387"/>
                <a:ext cx="4363748" cy="175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Use the Teacher Forcing technique during training.</a:t>
                </a:r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Total loss for a sequence: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400" dirty="0"/>
              </a:p>
              <a:p>
                <a:pPr marL="800100" lvl="1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sz="2400" dirty="0"/>
                  <a:t>: Sequence length</a:t>
                </a: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082D015-7037-C8AB-567F-F50041E62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67" y="1861387"/>
                <a:ext cx="4363748" cy="1756571"/>
              </a:xfrm>
              <a:prstGeom prst="rect">
                <a:avLst/>
              </a:prstGeom>
              <a:blipFill>
                <a:blip r:embed="rId10"/>
                <a:stretch>
                  <a:fillRect l="-2035" t="-719" b="-273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A0F446E1-DE62-B0EC-6C03-710C46B90328}"/>
                  </a:ext>
                </a:extLst>
              </p:cNvPr>
              <p:cNvSpPr txBox="1"/>
              <p:nvPr/>
            </p:nvSpPr>
            <p:spPr>
              <a:xfrm>
                <a:off x="6789087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A0F446E1-DE62-B0EC-6C03-710C46B9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87" y="2754857"/>
                <a:ext cx="40325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61666DC-444C-6FBF-B81F-590CBD00AA35}"/>
                  </a:ext>
                </a:extLst>
              </p:cNvPr>
              <p:cNvSpPr txBox="1"/>
              <p:nvPr/>
            </p:nvSpPr>
            <p:spPr>
              <a:xfrm>
                <a:off x="7333425" y="2756424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61666DC-444C-6FBF-B81F-590CBD00A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25" y="2756424"/>
                <a:ext cx="40325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469CEFBE-39DF-1EAD-7ACC-9EADD59449C7}"/>
                  </a:ext>
                </a:extLst>
              </p:cNvPr>
              <p:cNvSpPr txBox="1"/>
              <p:nvPr/>
            </p:nvSpPr>
            <p:spPr>
              <a:xfrm>
                <a:off x="7852477" y="2765102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469CEFBE-39DF-1EAD-7ACC-9EADD5944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477" y="2765102"/>
                <a:ext cx="40325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E193C26-A290-198C-99DE-7C65DDAE36EB}"/>
                  </a:ext>
                </a:extLst>
              </p:cNvPr>
              <p:cNvSpPr txBox="1"/>
              <p:nvPr/>
            </p:nvSpPr>
            <p:spPr>
              <a:xfrm>
                <a:off x="8347458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E193C26-A290-198C-99DE-7C65DDAE3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458" y="2754857"/>
                <a:ext cx="4032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FE91F4A4-FD8D-BADC-F884-099111D2F59A}"/>
                  </a:ext>
                </a:extLst>
              </p:cNvPr>
              <p:cNvSpPr txBox="1"/>
              <p:nvPr/>
            </p:nvSpPr>
            <p:spPr>
              <a:xfrm>
                <a:off x="8846852" y="2754910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FE91F4A4-FD8D-BADC-F884-099111D2F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852" y="2754910"/>
                <a:ext cx="40325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5DAAA15C-7388-69A4-4505-DC3AA498C252}"/>
                  </a:ext>
                </a:extLst>
              </p:cNvPr>
              <p:cNvSpPr txBox="1"/>
              <p:nvPr/>
            </p:nvSpPr>
            <p:spPr>
              <a:xfrm>
                <a:off x="9373181" y="2765102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5DAAA15C-7388-69A4-4505-DC3AA498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181" y="2765102"/>
                <a:ext cx="40325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9007C9-30C4-A23F-7F82-B3E039EB3B1F}"/>
                  </a:ext>
                </a:extLst>
              </p:cNvPr>
              <p:cNvSpPr txBox="1"/>
              <p:nvPr/>
            </p:nvSpPr>
            <p:spPr>
              <a:xfrm>
                <a:off x="9860608" y="2756424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9007C9-30C4-A23F-7F82-B3E039EB3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608" y="2756424"/>
                <a:ext cx="40325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3062D85-3A88-5325-83CB-113934A4B6DA}"/>
                  </a:ext>
                </a:extLst>
              </p:cNvPr>
              <p:cNvSpPr txBox="1"/>
              <p:nvPr/>
            </p:nvSpPr>
            <p:spPr>
              <a:xfrm>
                <a:off x="10377592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3062D85-3A88-5325-83CB-113934A4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592" y="2754857"/>
                <a:ext cx="40325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87D06ABA-94F3-1B80-14D7-10B4C5A3584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6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CBC92-F134-0540-8676-38FF7533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Teacher Forcing – Training Time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16F2A66-6AEB-E94B-9FB0-2A496826C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703" y="1599427"/>
                <a:ext cx="3931721" cy="9434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16F2A66-6AEB-E94B-9FB0-2A496826C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703" y="1599427"/>
                <a:ext cx="3931721" cy="943492"/>
              </a:xfrm>
              <a:blipFill>
                <a:blip r:embed="rId3"/>
                <a:stretch>
                  <a:fillRect l="-1929" t="-88158" b="-1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BCECF-4DEC-5D4F-B1A8-5D6FE66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0F5CDC7-8A10-ED4C-A484-FDC970412F20}"/>
              </a:ext>
            </a:extLst>
          </p:cNvPr>
          <p:cNvSpPr/>
          <p:nvPr/>
        </p:nvSpPr>
        <p:spPr>
          <a:xfrm>
            <a:off x="1313682" y="4182863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B4F7E-86F3-B548-BE92-DFC901BF9DD1}"/>
              </a:ext>
            </a:extLst>
          </p:cNvPr>
          <p:cNvSpPr txBox="1"/>
          <p:nvPr/>
        </p:nvSpPr>
        <p:spPr>
          <a:xfrm>
            <a:off x="1365211" y="59941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D255F287-0699-CF47-B04E-04F6E2320B5A}"/>
                  </a:ext>
                </a:extLst>
              </p:cNvPr>
              <p:cNvSpPr/>
              <p:nvPr/>
            </p:nvSpPr>
            <p:spPr>
              <a:xfrm>
                <a:off x="2129172" y="5523784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D255F287-0699-CF47-B04E-04F6E232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2" y="5523784"/>
                <a:ext cx="555205" cy="4651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E8BBA64-B904-434F-AD18-4CF6EB41E3C8}"/>
              </a:ext>
            </a:extLst>
          </p:cNvPr>
          <p:cNvCxnSpPr>
            <a:cxnSpLocks/>
          </p:cNvCxnSpPr>
          <p:nvPr/>
        </p:nvCxnSpPr>
        <p:spPr>
          <a:xfrm flipV="1">
            <a:off x="1677723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CB9954B-DF93-9C42-99E2-E4BDD8806A07}"/>
              </a:ext>
            </a:extLst>
          </p:cNvPr>
          <p:cNvCxnSpPr>
            <a:cxnSpLocks/>
          </p:cNvCxnSpPr>
          <p:nvPr/>
        </p:nvCxnSpPr>
        <p:spPr>
          <a:xfrm flipV="1">
            <a:off x="2400138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1BF625C-7E67-F344-8028-443D04FA342D}"/>
              </a:ext>
            </a:extLst>
          </p:cNvPr>
          <p:cNvCxnSpPr>
            <a:cxnSpLocks/>
          </p:cNvCxnSpPr>
          <p:nvPr/>
        </p:nvCxnSpPr>
        <p:spPr>
          <a:xfrm flipV="1">
            <a:off x="5327413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677AB22-B124-E04E-8037-43329EA78AE7}"/>
              </a:ext>
            </a:extLst>
          </p:cNvPr>
          <p:cNvCxnSpPr>
            <a:cxnSpLocks/>
          </p:cNvCxnSpPr>
          <p:nvPr/>
        </p:nvCxnSpPr>
        <p:spPr>
          <a:xfrm flipV="1">
            <a:off x="4604998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D0C40D-D879-AE44-B34D-85BB7FF857B0}"/>
              </a:ext>
            </a:extLst>
          </p:cNvPr>
          <p:cNvSpPr txBox="1"/>
          <p:nvPr/>
        </p:nvSpPr>
        <p:spPr>
          <a:xfrm>
            <a:off x="3181828" y="335161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CB1826D8-8C83-3E4A-83B8-A43DBD74178A}"/>
              </a:ext>
            </a:extLst>
          </p:cNvPr>
          <p:cNvSpPr/>
          <p:nvPr/>
        </p:nvSpPr>
        <p:spPr>
          <a:xfrm>
            <a:off x="1400119" y="5527279"/>
            <a:ext cx="555205" cy="46510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46A128E1-B81C-A949-8974-350D2D4DFD96}"/>
              </a:ext>
            </a:extLst>
          </p:cNvPr>
          <p:cNvCxnSpPr>
            <a:cxnSpLocks/>
          </p:cNvCxnSpPr>
          <p:nvPr/>
        </p:nvCxnSpPr>
        <p:spPr>
          <a:xfrm flipV="1">
            <a:off x="1677723" y="522571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726EC4C-85C5-724E-A2CE-B56A0259C379}"/>
              </a:ext>
            </a:extLst>
          </p:cNvPr>
          <p:cNvCxnSpPr>
            <a:cxnSpLocks/>
          </p:cNvCxnSpPr>
          <p:nvPr/>
        </p:nvCxnSpPr>
        <p:spPr>
          <a:xfrm flipV="1">
            <a:off x="2400137" y="522571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3442DB7B-151A-7E42-ACFB-03682A1240C9}"/>
              </a:ext>
            </a:extLst>
          </p:cNvPr>
          <p:cNvCxnSpPr>
            <a:cxnSpLocks/>
          </p:cNvCxnSpPr>
          <p:nvPr/>
        </p:nvCxnSpPr>
        <p:spPr>
          <a:xfrm flipV="1">
            <a:off x="4604997" y="52222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86DAF03-A479-3C4C-A277-75B510491070}"/>
              </a:ext>
            </a:extLst>
          </p:cNvPr>
          <p:cNvCxnSpPr>
            <a:cxnSpLocks/>
          </p:cNvCxnSpPr>
          <p:nvPr/>
        </p:nvCxnSpPr>
        <p:spPr>
          <a:xfrm flipV="1">
            <a:off x="5327411" y="52222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871436-8E8C-FE45-B268-4390C72224B9}"/>
              </a:ext>
            </a:extLst>
          </p:cNvPr>
          <p:cNvSpPr txBox="1"/>
          <p:nvPr/>
        </p:nvSpPr>
        <p:spPr>
          <a:xfrm>
            <a:off x="3179078" y="5418495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5A598325-959A-2542-BDC8-61B33AF51535}"/>
                  </a:ext>
                </a:extLst>
              </p:cNvPr>
              <p:cNvSpPr/>
              <p:nvPr/>
            </p:nvSpPr>
            <p:spPr>
              <a:xfrm>
                <a:off x="4325502" y="5520145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5A598325-959A-2542-BDC8-61B33AF51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02" y="5520145"/>
                <a:ext cx="555205" cy="465107"/>
              </a:xfrm>
              <a:prstGeom prst="roundRect">
                <a:avLst/>
              </a:prstGeom>
              <a:blipFill>
                <a:blip r:embed="rId5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77528BE3-CD70-3543-9AFF-502DBBA196CD}"/>
                  </a:ext>
                </a:extLst>
              </p:cNvPr>
              <p:cNvSpPr/>
              <p:nvPr/>
            </p:nvSpPr>
            <p:spPr>
              <a:xfrm>
                <a:off x="5052499" y="5527279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77528BE3-CD70-3543-9AFF-502DBBA1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99" y="5527279"/>
                <a:ext cx="555205" cy="465107"/>
              </a:xfrm>
              <a:prstGeom prst="roundRect">
                <a:avLst/>
              </a:prstGeom>
              <a:blipFill>
                <a:blip r:embed="rId6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79B44CDE-B328-E044-964D-033066EBB833}"/>
                  </a:ext>
                </a:extLst>
              </p:cNvPr>
              <p:cNvSpPr/>
              <p:nvPr/>
            </p:nvSpPr>
            <p:spPr>
              <a:xfrm>
                <a:off x="4330087" y="3357600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79B44CDE-B328-E044-964D-033066EBB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87" y="3357600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5EBA6B1-4887-204B-A9B8-2F5775D545C2}"/>
                  </a:ext>
                </a:extLst>
              </p:cNvPr>
              <p:cNvSpPr/>
              <p:nvPr/>
            </p:nvSpPr>
            <p:spPr>
              <a:xfrm>
                <a:off x="5052501" y="3355535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5EBA6B1-4887-204B-A9B8-2F5775D54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355535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圓角矩形 73">
                <a:extLst>
                  <a:ext uri="{FF2B5EF4-FFF2-40B4-BE49-F238E27FC236}">
                    <a16:creationId xmlns:a16="http://schemas.microsoft.com/office/drawing/2014/main" id="{7A730307-E26B-2545-A2FE-5AD1481BCAD5}"/>
                  </a:ext>
                </a:extLst>
              </p:cNvPr>
              <p:cNvSpPr/>
              <p:nvPr/>
            </p:nvSpPr>
            <p:spPr>
              <a:xfrm>
                <a:off x="1400119" y="3344943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圓角矩形 73">
                <a:extLst>
                  <a:ext uri="{FF2B5EF4-FFF2-40B4-BE49-F238E27FC236}">
                    <a16:creationId xmlns:a16="http://schemas.microsoft.com/office/drawing/2014/main" id="{7A730307-E26B-2545-A2FE-5AD1481BC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3344943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圓角矩形 74">
                <a:extLst>
                  <a:ext uri="{FF2B5EF4-FFF2-40B4-BE49-F238E27FC236}">
                    <a16:creationId xmlns:a16="http://schemas.microsoft.com/office/drawing/2014/main" id="{20ADE35F-3077-2B43-8474-10B7BCBD9592}"/>
                  </a:ext>
                </a:extLst>
              </p:cNvPr>
              <p:cNvSpPr/>
              <p:nvPr/>
            </p:nvSpPr>
            <p:spPr>
              <a:xfrm>
                <a:off x="2129173" y="3354759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圓角矩形 74">
                <a:extLst>
                  <a:ext uri="{FF2B5EF4-FFF2-40B4-BE49-F238E27FC236}">
                    <a16:creationId xmlns:a16="http://schemas.microsoft.com/office/drawing/2014/main" id="{20ADE35F-3077-2B43-8474-10B7BCBD9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3" y="3354759"/>
                <a:ext cx="555203" cy="46510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圓角矩形 79">
                <a:extLst>
                  <a:ext uri="{FF2B5EF4-FFF2-40B4-BE49-F238E27FC236}">
                    <a16:creationId xmlns:a16="http://schemas.microsoft.com/office/drawing/2014/main" id="{F0ECB34C-66A1-A548-9FC2-65BA6C0AC462}"/>
                  </a:ext>
                </a:extLst>
              </p:cNvPr>
              <p:cNvSpPr/>
              <p:nvPr/>
            </p:nvSpPr>
            <p:spPr>
              <a:xfrm>
                <a:off x="6960450" y="4406444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圓角矩形 79">
                <a:extLst>
                  <a:ext uri="{FF2B5EF4-FFF2-40B4-BE49-F238E27FC236}">
                    <a16:creationId xmlns:a16="http://schemas.microsoft.com/office/drawing/2014/main" id="{F0ECB34C-66A1-A548-9FC2-65BA6C0AC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50" y="4406444"/>
                <a:ext cx="555205" cy="46510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80">
            <a:extLst>
              <a:ext uri="{FF2B5EF4-FFF2-40B4-BE49-F238E27FC236}">
                <a16:creationId xmlns:a16="http://schemas.microsoft.com/office/drawing/2014/main" id="{D8475631-6E7B-E34D-A083-830F8C6A866C}"/>
              </a:ext>
            </a:extLst>
          </p:cNvPr>
          <p:cNvSpPr txBox="1"/>
          <p:nvPr/>
        </p:nvSpPr>
        <p:spPr>
          <a:xfrm>
            <a:off x="8414115" y="431303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圓角矩形 81">
                <a:extLst>
                  <a:ext uri="{FF2B5EF4-FFF2-40B4-BE49-F238E27FC236}">
                    <a16:creationId xmlns:a16="http://schemas.microsoft.com/office/drawing/2014/main" id="{B165F2DE-53CE-A645-A941-2FF98C71F602}"/>
                  </a:ext>
                </a:extLst>
              </p:cNvPr>
              <p:cNvSpPr/>
              <p:nvPr/>
            </p:nvSpPr>
            <p:spPr>
              <a:xfrm>
                <a:off x="9156780" y="4402805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圓角矩形 81">
                <a:extLst>
                  <a:ext uri="{FF2B5EF4-FFF2-40B4-BE49-F238E27FC236}">
                    <a16:creationId xmlns:a16="http://schemas.microsoft.com/office/drawing/2014/main" id="{B165F2DE-53CE-A645-A941-2FF98C71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80" y="4402805"/>
                <a:ext cx="555205" cy="465107"/>
              </a:xfrm>
              <a:prstGeom prst="roundRect">
                <a:avLst/>
              </a:prstGeom>
              <a:blipFill>
                <a:blip r:embed="rId12"/>
                <a:stretch>
                  <a:fillRect l="-4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165DB2C1-CC3F-3D4E-ACF5-B081D5C76F1E}"/>
                  </a:ext>
                </a:extLst>
              </p:cNvPr>
              <p:cNvSpPr/>
              <p:nvPr/>
            </p:nvSpPr>
            <p:spPr>
              <a:xfrm>
                <a:off x="9895546" y="4400788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165DB2C1-CC3F-3D4E-ACF5-B081D5C76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46" y="4400788"/>
                <a:ext cx="555205" cy="46510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8B0EC82-31AE-6C42-B240-4280F598BB33}"/>
              </a:ext>
            </a:extLst>
          </p:cNvPr>
          <p:cNvSpPr txBox="1"/>
          <p:nvPr/>
        </p:nvSpPr>
        <p:spPr>
          <a:xfrm>
            <a:off x="1313682" y="1908237"/>
            <a:ext cx="26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During training: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AD19FF6C-9C71-7E45-BD27-CEEEBD9F25B2}"/>
                  </a:ext>
                </a:extLst>
              </p:cNvPr>
              <p:cNvSpPr/>
              <p:nvPr/>
            </p:nvSpPr>
            <p:spPr>
              <a:xfrm>
                <a:off x="7710237" y="4409939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AD19FF6C-9C71-7E45-BD27-CEEEBD9F2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37" y="4409939"/>
                <a:ext cx="555205" cy="46510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4CD3AD9E-6DE6-D149-9455-E2E9A0DEF0A7}"/>
              </a:ext>
            </a:extLst>
          </p:cNvPr>
          <p:cNvCxnSpPr>
            <a:stCxn id="74" idx="0"/>
            <a:endCxn id="80" idx="0"/>
          </p:cNvCxnSpPr>
          <p:nvPr/>
        </p:nvCxnSpPr>
        <p:spPr>
          <a:xfrm rot="16200000" flipH="1">
            <a:off x="3927136" y="1095527"/>
            <a:ext cx="1061501" cy="5560332"/>
          </a:xfrm>
          <a:prstGeom prst="bentConnector3">
            <a:avLst>
              <a:gd name="adj1" fmla="val -2377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883F8233-787F-1B46-A9A4-C102F4640176}"/>
              </a:ext>
            </a:extLst>
          </p:cNvPr>
          <p:cNvCxnSpPr>
            <a:stCxn id="75" idx="0"/>
            <a:endCxn id="84" idx="0"/>
          </p:cNvCxnSpPr>
          <p:nvPr/>
        </p:nvCxnSpPr>
        <p:spPr>
          <a:xfrm rot="16200000" flipH="1">
            <a:off x="4669717" y="1091817"/>
            <a:ext cx="1055180" cy="5581065"/>
          </a:xfrm>
          <a:prstGeom prst="bentConnector3">
            <a:avLst>
              <a:gd name="adj1" fmla="val -4529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5ED05CEE-25ED-214B-955D-EA8641050653}"/>
              </a:ext>
            </a:extLst>
          </p:cNvPr>
          <p:cNvCxnSpPr>
            <a:cxnSpLocks/>
            <a:stCxn id="59" idx="0"/>
            <a:endCxn id="82" idx="0"/>
          </p:cNvCxnSpPr>
          <p:nvPr/>
        </p:nvCxnSpPr>
        <p:spPr>
          <a:xfrm rot="16200000" flipH="1">
            <a:off x="6498433" y="1466855"/>
            <a:ext cx="1045205" cy="4826694"/>
          </a:xfrm>
          <a:prstGeom prst="bentConnector3">
            <a:avLst>
              <a:gd name="adj1" fmla="val -6618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>
            <a:extLst>
              <a:ext uri="{FF2B5EF4-FFF2-40B4-BE49-F238E27FC236}">
                <a16:creationId xmlns:a16="http://schemas.microsoft.com/office/drawing/2014/main" id="{EA66705F-AF3E-134F-9189-4F1E16241373}"/>
              </a:ext>
            </a:extLst>
          </p:cNvPr>
          <p:cNvCxnSpPr>
            <a:stCxn id="73" idx="0"/>
            <a:endCxn id="83" idx="0"/>
          </p:cNvCxnSpPr>
          <p:nvPr/>
        </p:nvCxnSpPr>
        <p:spPr>
          <a:xfrm rot="16200000" flipH="1">
            <a:off x="7228999" y="1456638"/>
            <a:ext cx="1045253" cy="4843046"/>
          </a:xfrm>
          <a:prstGeom prst="bentConnector3">
            <a:avLst>
              <a:gd name="adj1" fmla="val -889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65D9F96-E9B5-684D-8CA4-6C11F9013BDA}"/>
              </a:ext>
            </a:extLst>
          </p:cNvPr>
          <p:cNvSpPr txBox="1"/>
          <p:nvPr/>
        </p:nvSpPr>
        <p:spPr>
          <a:xfrm>
            <a:off x="7605139" y="5023283"/>
            <a:ext cx="240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Ground truth sequence</a:t>
            </a:r>
            <a:endParaRPr kumimoji="1"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EDC39D-1778-0733-96F3-69B7F81F1D5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131963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1674</TotalTime>
  <Words>3889</Words>
  <Application>Microsoft Macintosh PowerPoint</Application>
  <PresentationFormat>寬螢幕</PresentationFormat>
  <Paragraphs>1151</Paragraphs>
  <Slides>59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6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自然語言處理與應用 Natural Language Processing and Applications</vt:lpstr>
      <vt:lpstr>Outline</vt:lpstr>
      <vt:lpstr>Natural Language Generation (NLG)</vt:lpstr>
      <vt:lpstr>Recap: Language Model</vt:lpstr>
      <vt:lpstr>Recap: Conditional Language Model</vt:lpstr>
      <vt:lpstr>Tasks of Conditional Language Model</vt:lpstr>
      <vt:lpstr>How to train a (Conditional) Language Model?</vt:lpstr>
      <vt:lpstr>How to train a (Conditional) Language Model?</vt:lpstr>
      <vt:lpstr>Teacher Forcing – Training Time</vt:lpstr>
      <vt:lpstr>Teacher Forcing – Testing Time</vt:lpstr>
      <vt:lpstr>Decoding Strategies</vt:lpstr>
      <vt:lpstr>Greedy Decoding</vt:lpstr>
      <vt:lpstr>Greedy Decoding – Best Selection Process</vt:lpstr>
      <vt:lpstr>Problem of Greedy Decoding</vt:lpstr>
      <vt:lpstr>Re-thinking Greedy Decoding</vt:lpstr>
      <vt:lpstr>Beam Search</vt:lpstr>
      <vt:lpstr>Beam Search (t=1)</vt:lpstr>
      <vt:lpstr>Beam Search (t=1)</vt:lpstr>
      <vt:lpstr>Beam Search (t=2)</vt:lpstr>
      <vt:lpstr>Beam Search (t=2)</vt:lpstr>
      <vt:lpstr>Beam Search (t=3)</vt:lpstr>
      <vt:lpstr>Beam Search (t=3)</vt:lpstr>
      <vt:lpstr>Beam Search (t=3)</vt:lpstr>
      <vt:lpstr>Beam Search (t=4)</vt:lpstr>
      <vt:lpstr>Beam Search (t=4)</vt:lpstr>
      <vt:lpstr>Beam Search (t=5)</vt:lpstr>
      <vt:lpstr>Beam Search (t=5)</vt:lpstr>
      <vt:lpstr>Beam Search (t=6)</vt:lpstr>
      <vt:lpstr>Beam Search (t=6)</vt:lpstr>
      <vt:lpstr>Stop Criterion (停止生成的情況)</vt:lpstr>
      <vt:lpstr>Problem of Beam Search</vt:lpstr>
      <vt:lpstr>Beam Search (t=6)</vt:lpstr>
      <vt:lpstr>Problem of Beam Search (1)</vt:lpstr>
      <vt:lpstr>Beam Search (t=6)</vt:lpstr>
      <vt:lpstr>Problem of Beam Search (2)</vt:lpstr>
      <vt:lpstr>Problem of Beam Search (2) – Continued.</vt:lpstr>
      <vt:lpstr>Why is Beam Search so weak?</vt:lpstr>
      <vt:lpstr>[Summary] Strategy for MLE decoding</vt:lpstr>
      <vt:lpstr>Strategy for MLE decoding: 改用 Sampling</vt:lpstr>
      <vt:lpstr>Summary and the Thinking Route</vt:lpstr>
      <vt:lpstr>Problem of Pure Sampling</vt:lpstr>
      <vt:lpstr>Why is Pure Sampling so weak?</vt:lpstr>
      <vt:lpstr>[Summary] Strategy for Sampling</vt:lpstr>
      <vt:lpstr>Summary and the Thinking Route</vt:lpstr>
      <vt:lpstr>Top-p Sampling</vt:lpstr>
      <vt:lpstr>Top-p Sampling</vt:lpstr>
      <vt:lpstr>機率重新調整 toy example</vt:lpstr>
      <vt:lpstr>Top-p Sampling example</vt:lpstr>
      <vt:lpstr>Top-k Sampling</vt:lpstr>
      <vt:lpstr>Problem of Top-k Sampling </vt:lpstr>
      <vt:lpstr>Problem of Top-k Sampling (看看 Top-p) </vt:lpstr>
      <vt:lpstr>Softmax</vt:lpstr>
      <vt:lpstr>Softmax</vt:lpstr>
      <vt:lpstr>Properties of Softmax Temperature</vt:lpstr>
      <vt:lpstr>Softmax Temperature</vt:lpstr>
      <vt:lpstr>Top-k and Top-p Sampling Improve Repetition</vt:lpstr>
      <vt:lpstr>The k value should be carefully picked</vt:lpstr>
      <vt:lpstr>Comparison for Top-k and Top-p Sampling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195</cp:revision>
  <dcterms:created xsi:type="dcterms:W3CDTF">2025-02-07T09:05:59Z</dcterms:created>
  <dcterms:modified xsi:type="dcterms:W3CDTF">2025-04-20T16:48:12Z</dcterms:modified>
</cp:coreProperties>
</file>